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86" r:id="rId3"/>
    <p:sldId id="261" r:id="rId4"/>
    <p:sldId id="297" r:id="rId5"/>
    <p:sldId id="264" r:id="rId6"/>
    <p:sldId id="276" r:id="rId7"/>
    <p:sldId id="278" r:id="rId8"/>
    <p:sldId id="279" r:id="rId9"/>
    <p:sldId id="280" r:id="rId10"/>
    <p:sldId id="281" r:id="rId11"/>
    <p:sldId id="263" r:id="rId12"/>
    <p:sldId id="295" r:id="rId13"/>
    <p:sldId id="296" r:id="rId14"/>
    <p:sldId id="266" r:id="rId15"/>
    <p:sldId id="270" r:id="rId16"/>
    <p:sldId id="289" r:id="rId17"/>
    <p:sldId id="290" r:id="rId18"/>
    <p:sldId id="291" r:id="rId19"/>
    <p:sldId id="282" r:id="rId20"/>
    <p:sldId id="292" r:id="rId21"/>
    <p:sldId id="293" r:id="rId22"/>
    <p:sldId id="294" r:id="rId23"/>
    <p:sldId id="288"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5" d="100"/>
          <a:sy n="85" d="100"/>
        </p:scale>
        <p:origin x="163"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72C3D-90A0-4461-A462-6E84B36C7A0F}" type="datetimeFigureOut">
              <a:rPr lang="en-IN" smtClean="0"/>
              <a:t>08-03-2024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1417F-2692-4447-99AB-456564741012}" type="slidenum">
              <a:rPr lang="en-IN" smtClean="0"/>
              <a:t>‹#›</a:t>
            </a:fld>
            <a:endParaRPr lang="en-IN"/>
          </a:p>
        </p:txBody>
      </p:sp>
    </p:spTree>
    <p:extLst>
      <p:ext uri="{BB962C8B-B14F-4D97-AF65-F5344CB8AC3E}">
        <p14:creationId xmlns:p14="http://schemas.microsoft.com/office/powerpoint/2010/main" val="32381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561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5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5E2193C-2EFD-A087-C1C3-27A1CEC185E4}"/>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42F1EDD0-EA4E-992B-F4EF-8F4210874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D699F097-F9F8-15EF-D9CB-279245FD96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93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82E6AB5-AD09-2D18-AC07-0CE889C1F25B}"/>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C9D4F293-AE3B-95D5-FA53-3CA8D2B1A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3FE36DCA-C1C5-1150-3777-0014554D6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575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C9DBCE4-DCDF-5985-BE06-603F6C4158B1}"/>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13C18573-2512-772F-517F-6D9F3471F8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E8A2C7DA-B733-8034-5909-00C2C940D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13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55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95B984A-B8F5-54AD-AA8E-7F0F10081D91}"/>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6F225EDB-4908-FB9D-3495-CF8D4D8804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ADA7F144-99E4-4523-B610-67B9471FAD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33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E6891F3-A4BD-CE20-53D4-D0C36C594C18}"/>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313207EC-3F3C-821C-33A6-7812465C3A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EF9E00FF-6141-1D09-E816-1EDE696BEC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43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817AF83-D5C7-2522-AF71-C622C44EC010}"/>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2402EFC2-2188-EADA-6343-785A8FE8F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00B2FBAE-E7CD-4576-7ADB-9E51E67DC4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70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28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452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9FAA75C-67ED-DE86-4BC5-9FB2C2973BF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24D0DD8C-4641-1687-54C1-12E342C5A9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06656DB-6B4B-8CAD-C5CF-458F4C3CFF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984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AF2C027-B5D1-4266-901C-1EB08EC774AB}"/>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8543F59A-A767-D84F-6816-4E0F21A85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8DE29FCD-90E8-7E9B-E6D5-B854C37B88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796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1EA4B65-EEAE-A96D-40ED-8D547C4D6132}"/>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62DD247-DCF5-D5D3-765B-C2340DB3C9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2D06F5F4-25BF-75B7-62A7-7F8928A97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8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572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AAB8DAC-40E7-E752-6BDA-829A631164BC}"/>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66041456-8301-F38D-F0DB-E14320F76F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5A7AA283-574C-8B11-E683-D6DF23F449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00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3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0882227-8129-17A8-6671-480525F8D92B}"/>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BA9164FE-3135-95DF-2A8C-FD1680EC51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44454170-6311-45ED-CFD6-DFDADD221F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21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9FD621A-CF71-F109-7F49-978E3F7FF2C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E709ADA2-2DDF-17E5-A25C-E7DDC694B0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CAB30BD9-4667-1BE6-69A0-9C640CC4A3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73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94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83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48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206D65C-6B2F-BF45-4136-3AAE3D18145D}"/>
            </a:ext>
          </a:extLst>
        </p:cNvPr>
        <p:cNvGrpSpPr/>
        <p:nvPr/>
      </p:nvGrpSpPr>
      <p:grpSpPr>
        <a:xfrm>
          <a:off x="0" y="0"/>
          <a:ext cx="0" cy="0"/>
          <a:chOff x="0" y="0"/>
          <a:chExt cx="0" cy="0"/>
        </a:xfrm>
      </p:grpSpPr>
      <p:sp>
        <p:nvSpPr>
          <p:cNvPr id="155" name="Google Shape;155;p:notes">
            <a:extLst>
              <a:ext uri="{FF2B5EF4-FFF2-40B4-BE49-F238E27FC236}">
                <a16:creationId xmlns:a16="http://schemas.microsoft.com/office/drawing/2014/main" id="{57E82040-D570-012F-6559-5DF459173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a:extLst>
              <a:ext uri="{FF2B5EF4-FFF2-40B4-BE49-F238E27FC236}">
                <a16:creationId xmlns:a16="http://schemas.microsoft.com/office/drawing/2014/main" id="{643BF909-010B-933C-B87E-C53E976B1F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43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2FFB-8F01-2798-9D44-CA1E53DEB0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139F60-3303-AAE9-120D-F00A139DDB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18BDF9-29D8-79EB-C167-80E81C782033}"/>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B7F084DE-158A-300A-E309-E3D597A2D8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E4B045-F1FE-301C-88EA-3F899F3ECD6B}"/>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1096831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5E8A-D4AC-E4C3-FC9C-BE3B412A15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AFEE70-5C3D-9FBF-127D-48B33F3B44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24771-2585-421D-543E-CD8426F6B293}"/>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615A6321-C45A-1BBA-DA5A-4685BAAAE8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E38C5F-364B-F2BB-6DA2-23A8AF0350CE}"/>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901051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00497-05AE-AD95-6BC5-4812F3B79E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DF7402-C034-1AAB-99AA-EAA40845C9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5D6492-E584-1E62-5598-0DA4947258B7}"/>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5DBFB38E-67D3-C97D-4474-841E4A695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67532C-7469-6CD0-505D-668358FB3379}"/>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352936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A73E-7838-E9E0-F6D4-D452B361E0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D9B5A3-13D3-0156-A697-2F960912A7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152533-B2A4-F524-4E23-EFE27789C655}"/>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4FEF6D9C-D16E-DE29-A325-B2BB581FC9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4DF499-99E7-3BBC-8DE0-495358F36469}"/>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81053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75F5-4278-8EDC-5828-84D78981D2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7750506-ABD1-F618-AA36-47A30403E2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420ADC-675D-1B77-56FE-2BF7C325A236}"/>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4E25C3E7-8140-AC23-C93B-96A79FEE3A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08A28F-4A13-B3AE-3BF6-D3FF9C14043C}"/>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39374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7CBB-AAE1-3EE6-2E4A-8A31BB3BF1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DA2552-1714-E9D9-8CD9-1821B81B72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91EA58-45D4-BB63-1048-2771D5F32F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9097C4-DA04-FBF3-6B24-AA00197043C8}"/>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6" name="Footer Placeholder 5">
            <a:extLst>
              <a:ext uri="{FF2B5EF4-FFF2-40B4-BE49-F238E27FC236}">
                <a16:creationId xmlns:a16="http://schemas.microsoft.com/office/drawing/2014/main" id="{2D7C9287-903E-ED6D-D149-25B1EFC232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FA1F25-2B58-E94F-6F1D-D650D6734960}"/>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1454825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509A-38CD-232B-3F5D-2060BB40B58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3CBBE2-CE4C-65D7-CA13-5FD61F7500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466F14-DFE5-839F-30A2-FAD1E74560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7DC834-1296-EDB8-A915-F2208A4D8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4CFA5E-AC9B-2257-2B39-C472184957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D6DE9B9-A22F-ED0F-C989-98409E7EB465}"/>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8" name="Footer Placeholder 7">
            <a:extLst>
              <a:ext uri="{FF2B5EF4-FFF2-40B4-BE49-F238E27FC236}">
                <a16:creationId xmlns:a16="http://schemas.microsoft.com/office/drawing/2014/main" id="{418EC79B-3B3C-3D0F-1BF7-9EB71C2BF4F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491CFA-1D24-EF0F-525E-86E79EF983DB}"/>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37726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0AEE7-3DF6-1EF7-9FFC-F3A8D5F438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0725B1-504E-58F1-2C5D-38A4BD95FE85}"/>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4" name="Footer Placeholder 3">
            <a:extLst>
              <a:ext uri="{FF2B5EF4-FFF2-40B4-BE49-F238E27FC236}">
                <a16:creationId xmlns:a16="http://schemas.microsoft.com/office/drawing/2014/main" id="{68FE8AD4-0316-1881-6E75-54A9A75833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9B94F2-3698-8A60-0F57-881BCA08F9F8}"/>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3975996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F23FC8-55DB-A192-3BF4-1E8B92C1EFAA}"/>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3" name="Footer Placeholder 2">
            <a:extLst>
              <a:ext uri="{FF2B5EF4-FFF2-40B4-BE49-F238E27FC236}">
                <a16:creationId xmlns:a16="http://schemas.microsoft.com/office/drawing/2014/main" id="{237124B1-910B-2D63-33B3-14B211BB62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0A167B-A8E8-D3D9-876E-6A4E3779F1A6}"/>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222670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0AF2F-138B-7570-A222-5FCAB1782B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F3A069-C66F-E25E-03C5-BD76F0BED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069EC2-F2EB-990C-01CB-4A3FBC7D7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34659F-E270-D34C-01D6-D2C867ED9DF1}"/>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6" name="Footer Placeholder 5">
            <a:extLst>
              <a:ext uri="{FF2B5EF4-FFF2-40B4-BE49-F238E27FC236}">
                <a16:creationId xmlns:a16="http://schemas.microsoft.com/office/drawing/2014/main" id="{24944B67-1DF3-F356-D461-F6744D2A4F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1CE83A-B332-FD56-74FA-9CD498761170}"/>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1876959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A78A1-87E0-60E6-9A17-107EC40EE5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FA605F-F24B-A5C8-52F0-07B4602012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121D03-2377-27F3-3CD3-5F3FD365A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1BD64D-A17E-328E-18A5-C88716DB940D}"/>
              </a:ext>
            </a:extLst>
          </p:cNvPr>
          <p:cNvSpPr>
            <a:spLocks noGrp="1"/>
          </p:cNvSpPr>
          <p:nvPr>
            <p:ph type="dt" sz="half" idx="10"/>
          </p:nvPr>
        </p:nvSpPr>
        <p:spPr/>
        <p:txBody>
          <a:bodyPr/>
          <a:lstStyle/>
          <a:p>
            <a:fld id="{26FFA091-12F3-4FD5-88BF-635E2C13D5F6}" type="datetimeFigureOut">
              <a:rPr lang="en-IN" smtClean="0"/>
              <a:t>08-03-2024</a:t>
            </a:fld>
            <a:endParaRPr lang="en-IN"/>
          </a:p>
        </p:txBody>
      </p:sp>
      <p:sp>
        <p:nvSpPr>
          <p:cNvPr id="6" name="Footer Placeholder 5">
            <a:extLst>
              <a:ext uri="{FF2B5EF4-FFF2-40B4-BE49-F238E27FC236}">
                <a16:creationId xmlns:a16="http://schemas.microsoft.com/office/drawing/2014/main" id="{5159B449-0BEA-B9B9-6288-9056052D25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FB1185-8727-2F01-400F-351831BD79ED}"/>
              </a:ext>
            </a:extLst>
          </p:cNvPr>
          <p:cNvSpPr>
            <a:spLocks noGrp="1"/>
          </p:cNvSpPr>
          <p:nvPr>
            <p:ph type="sldNum" sz="quarter" idx="12"/>
          </p:nvPr>
        </p:nvSpPr>
        <p:spPr/>
        <p:txBody>
          <a:bodyPr/>
          <a:lstStyle/>
          <a:p>
            <a:fld id="{AEF4C39C-6089-417E-BCCC-E670C697977E}" type="slidenum">
              <a:rPr lang="en-IN" smtClean="0"/>
              <a:t>‹#›</a:t>
            </a:fld>
            <a:endParaRPr lang="en-IN"/>
          </a:p>
        </p:txBody>
      </p:sp>
    </p:spTree>
    <p:extLst>
      <p:ext uri="{BB962C8B-B14F-4D97-AF65-F5344CB8AC3E}">
        <p14:creationId xmlns:p14="http://schemas.microsoft.com/office/powerpoint/2010/main" val="1479736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5A0842-05E4-D437-9581-5EC5B9F6D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DCB409-5807-639B-89D4-179D731C1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BE31CE-6C29-2E50-B2C3-01CB12B5D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FA091-12F3-4FD5-88BF-635E2C13D5F6}" type="datetimeFigureOut">
              <a:rPr lang="en-IN" smtClean="0"/>
              <a:t>08-03-2024</a:t>
            </a:fld>
            <a:endParaRPr lang="en-IN"/>
          </a:p>
        </p:txBody>
      </p:sp>
      <p:sp>
        <p:nvSpPr>
          <p:cNvPr id="5" name="Footer Placeholder 4">
            <a:extLst>
              <a:ext uri="{FF2B5EF4-FFF2-40B4-BE49-F238E27FC236}">
                <a16:creationId xmlns:a16="http://schemas.microsoft.com/office/drawing/2014/main" id="{AC86851F-A93A-A26C-779A-67C63247E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7084DA-FF8C-A7CC-AFE4-0487C8953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F4C39C-6089-417E-BCCC-E670C697977E}" type="slidenum">
              <a:rPr lang="en-IN" smtClean="0"/>
              <a:t>‹#›</a:t>
            </a:fld>
            <a:endParaRPr lang="en-IN"/>
          </a:p>
        </p:txBody>
      </p:sp>
    </p:spTree>
    <p:extLst>
      <p:ext uri="{BB962C8B-B14F-4D97-AF65-F5344CB8AC3E}">
        <p14:creationId xmlns:p14="http://schemas.microsoft.com/office/powerpoint/2010/main" val="2161981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7274555" y="276830"/>
            <a:ext cx="6905632" cy="7643615"/>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59" name="Google Shape;159;p29"/>
          <p:cNvSpPr txBox="1">
            <a:spLocks noGrp="1"/>
          </p:cNvSpPr>
          <p:nvPr>
            <p:ph type="ctrTitle"/>
          </p:nvPr>
        </p:nvSpPr>
        <p:spPr>
          <a:xfrm>
            <a:off x="654360" y="99885"/>
            <a:ext cx="7790900" cy="2019229"/>
          </a:xfrm>
          <a:prstGeom prst="rect">
            <a:avLst/>
          </a:prstGeom>
        </p:spPr>
        <p:txBody>
          <a:bodyPr spcFirstLastPara="1" vert="horz" wrap="square" lIns="121900" tIns="121900" rIns="121900" bIns="121900" rtlCol="0" anchor="b" anchorCtr="0">
            <a:noAutofit/>
          </a:bodyPr>
          <a:lstStyle/>
          <a:p>
            <a:pPr algn="l">
              <a:spcBef>
                <a:spcPts val="0"/>
              </a:spcBef>
            </a:pPr>
            <a:r>
              <a:rPr lang="en" sz="3200" dirty="0">
                <a:solidFill>
                  <a:schemeClr val="tx2"/>
                </a:solidFill>
                <a:latin typeface="Aharoni" panose="02010803020104030203" pitchFamily="2" charset="-79"/>
                <a:cs typeface="Aharoni" panose="02010803020104030203" pitchFamily="2" charset="-79"/>
              </a:rPr>
              <a:t>Project: </a:t>
            </a:r>
            <a:br>
              <a:rPr lang="en" dirty="0">
                <a:solidFill>
                  <a:schemeClr val="tx2"/>
                </a:solidFill>
                <a:latin typeface="Aharoni" panose="02010803020104030203" pitchFamily="2" charset="-79"/>
                <a:cs typeface="Aharoni" panose="02010803020104030203" pitchFamily="2" charset="-79"/>
              </a:rPr>
            </a:br>
            <a:r>
              <a:rPr lang="en" dirty="0">
                <a:solidFill>
                  <a:schemeClr val="tx2"/>
                </a:solidFill>
                <a:latin typeface="Aharoni" panose="02010803020104030203" pitchFamily="2" charset="-79"/>
                <a:cs typeface="Aharoni" panose="02010803020104030203" pitchFamily="2" charset="-79"/>
              </a:rPr>
              <a:t>Data Management </a:t>
            </a:r>
            <a:endParaRPr dirty="0">
              <a:solidFill>
                <a:schemeClr val="tx2"/>
              </a:solidFill>
              <a:latin typeface="Aharoni" panose="02010803020104030203" pitchFamily="2" charset="-79"/>
              <a:cs typeface="Aharoni" panose="02010803020104030203" pitchFamily="2" charset="-79"/>
            </a:endParaRPr>
          </a:p>
        </p:txBody>
      </p:sp>
      <p:sp>
        <p:nvSpPr>
          <p:cNvPr id="4" name="Subtitle 3">
            <a:extLst>
              <a:ext uri="{FF2B5EF4-FFF2-40B4-BE49-F238E27FC236}">
                <a16:creationId xmlns:a16="http://schemas.microsoft.com/office/drawing/2014/main" id="{D8ED08DF-18EB-503D-8183-7CE697C6BC6D}"/>
              </a:ext>
            </a:extLst>
          </p:cNvPr>
          <p:cNvSpPr>
            <a:spLocks noGrp="1"/>
          </p:cNvSpPr>
          <p:nvPr>
            <p:ph type="subTitle" idx="1"/>
          </p:nvPr>
        </p:nvSpPr>
        <p:spPr>
          <a:xfrm>
            <a:off x="725433" y="2484408"/>
            <a:ext cx="3824377" cy="4632385"/>
          </a:xfrm>
        </p:spPr>
        <p:txBody>
          <a:bodyPr>
            <a:normAutofit/>
          </a:bodyPr>
          <a:lstStyle/>
          <a:p>
            <a:pPr algn="l">
              <a:lnSpc>
                <a:spcPct val="100000"/>
              </a:lnSpc>
            </a:pPr>
            <a:r>
              <a:rPr lang="en" sz="1800" dirty="0">
                <a:solidFill>
                  <a:schemeClr val="tx2"/>
                </a:solidFill>
                <a:latin typeface="Circular Std Medium" panose="020B0604020101010102" pitchFamily="34" charset="0"/>
                <a:cs typeface="Circular Std Medium" panose="020B0604020101010102" pitchFamily="34" charset="0"/>
              </a:rPr>
              <a:t>Data Acquisition and Cleaning</a:t>
            </a:r>
          </a:p>
          <a:p>
            <a:pPr algn="l">
              <a:lnSpc>
                <a:spcPct val="100000"/>
              </a:lnSpc>
            </a:pPr>
            <a:endParaRPr lang="en" sz="1800" dirty="0">
              <a:solidFill>
                <a:schemeClr val="tx2"/>
              </a:solidFill>
              <a:latin typeface="Circular Std Book" panose="020B0604020101020102" pitchFamily="34" charset="0"/>
              <a:cs typeface="Circular Std Book" panose="020B0604020101020102" pitchFamily="34" charset="0"/>
            </a:endParaRPr>
          </a:p>
          <a:p>
            <a:pPr algn="l">
              <a:lnSpc>
                <a:spcPct val="100000"/>
              </a:lnSpc>
            </a:pPr>
            <a:r>
              <a:rPr lang="en" sz="1800" dirty="0">
                <a:solidFill>
                  <a:schemeClr val="tx2"/>
                </a:solidFill>
                <a:latin typeface="Circular Std Medium" panose="020B0604020101010102" pitchFamily="34" charset="0"/>
                <a:cs typeface="Circular Std Medium" panose="020B0604020101010102" pitchFamily="34" charset="0"/>
              </a:rPr>
              <a:t>By Group 4: </a:t>
            </a:r>
          </a:p>
          <a:p>
            <a:pPr marL="342900" indent="-342900" algn="l">
              <a:lnSpc>
                <a:spcPct val="100000"/>
              </a:lnSpc>
              <a:buSzPct val="60000"/>
              <a:buFont typeface="Circular Std Book" panose="020B0604020101020102" pitchFamily="34" charset="0"/>
              <a:buChar char="●"/>
            </a:pPr>
            <a:r>
              <a:rPr lang="en-IN" sz="1800" dirty="0" err="1">
                <a:solidFill>
                  <a:schemeClr val="tx2"/>
                </a:solidFill>
                <a:latin typeface="Circular Std Book" panose="020B0604020101020102" pitchFamily="34" charset="0"/>
                <a:cs typeface="Circular Std Book" panose="020B0604020101020102" pitchFamily="34" charset="0"/>
              </a:rPr>
              <a:t>Sanath</a:t>
            </a:r>
            <a:r>
              <a:rPr lang="en-IN" sz="1800" dirty="0">
                <a:solidFill>
                  <a:schemeClr val="tx2"/>
                </a:solidFill>
                <a:latin typeface="Circular Std Book" panose="020B0604020101020102" pitchFamily="34" charset="0"/>
                <a:cs typeface="Circular Std Book" panose="020B0604020101020102" pitchFamily="34" charset="0"/>
              </a:rPr>
              <a:t> </a:t>
            </a:r>
            <a:r>
              <a:rPr lang="en-IN" sz="1800" dirty="0" err="1">
                <a:solidFill>
                  <a:schemeClr val="tx2"/>
                </a:solidFill>
                <a:latin typeface="Circular Std Book" panose="020B0604020101020102" pitchFamily="34" charset="0"/>
                <a:cs typeface="Circular Std Book" panose="020B0604020101020102" pitchFamily="34" charset="0"/>
              </a:rPr>
              <a:t>Haritsa</a:t>
            </a:r>
            <a:endParaRPr lang="en-IN" sz="1800" dirty="0">
              <a:solidFill>
                <a:schemeClr val="tx2"/>
              </a:solidFill>
              <a:latin typeface="Circular Std Book" panose="020B0604020101020102" pitchFamily="34" charset="0"/>
              <a:cs typeface="Circular Std Book" panose="020B0604020101020102" pitchFamily="34" charset="0"/>
            </a:endParaRPr>
          </a:p>
          <a:p>
            <a:pPr marL="342900" indent="-342900" algn="l">
              <a:lnSpc>
                <a:spcPct val="100000"/>
              </a:lnSpc>
              <a:buSzPct val="60000"/>
              <a:buFont typeface="Circular Std Book" panose="020B0604020101020102" pitchFamily="34" charset="0"/>
              <a:buChar char="●"/>
            </a:pPr>
            <a:r>
              <a:rPr lang="en-IN" sz="1800" dirty="0">
                <a:solidFill>
                  <a:schemeClr val="tx2"/>
                </a:solidFill>
                <a:latin typeface="Circular Std Book" panose="020B0604020101020102" pitchFamily="34" charset="0"/>
                <a:cs typeface="Circular Std Book" panose="020B0604020101020102" pitchFamily="34" charset="0"/>
              </a:rPr>
              <a:t>Aniket </a:t>
            </a:r>
            <a:r>
              <a:rPr lang="en-IN" sz="1800" dirty="0" err="1">
                <a:solidFill>
                  <a:schemeClr val="tx2"/>
                </a:solidFill>
                <a:latin typeface="Circular Std Book" panose="020B0604020101020102" pitchFamily="34" charset="0"/>
                <a:cs typeface="Circular Std Book" panose="020B0604020101020102" pitchFamily="34" charset="0"/>
              </a:rPr>
              <a:t>Ghetla</a:t>
            </a:r>
            <a:endParaRPr lang="en-IN" sz="1800" dirty="0">
              <a:solidFill>
                <a:schemeClr val="tx2"/>
              </a:solidFill>
              <a:latin typeface="Circular Std Book" panose="020B0604020101020102" pitchFamily="34" charset="0"/>
              <a:cs typeface="Circular Std Book" panose="020B0604020101020102" pitchFamily="34" charset="0"/>
            </a:endParaRPr>
          </a:p>
          <a:p>
            <a:pPr marL="342900" indent="-342900" algn="l">
              <a:lnSpc>
                <a:spcPct val="100000"/>
              </a:lnSpc>
              <a:buSzPct val="60000"/>
              <a:buFont typeface="Circular Std Book" panose="020B0604020101020102" pitchFamily="34" charset="0"/>
              <a:buChar char="●"/>
            </a:pPr>
            <a:r>
              <a:rPr lang="en-IN" sz="1800" dirty="0" err="1">
                <a:solidFill>
                  <a:schemeClr val="tx2"/>
                </a:solidFill>
                <a:latin typeface="Circular Std Book" panose="020B0604020101020102" pitchFamily="34" charset="0"/>
                <a:cs typeface="Circular Std Book" panose="020B0604020101020102" pitchFamily="34" charset="0"/>
              </a:rPr>
              <a:t>Spoorti</a:t>
            </a:r>
            <a:r>
              <a:rPr lang="en-IN" sz="1800" dirty="0">
                <a:solidFill>
                  <a:schemeClr val="tx2"/>
                </a:solidFill>
                <a:latin typeface="Circular Std Book" panose="020B0604020101020102" pitchFamily="34" charset="0"/>
                <a:cs typeface="Circular Std Book" panose="020B0604020101020102" pitchFamily="34" charset="0"/>
              </a:rPr>
              <a:t> </a:t>
            </a:r>
            <a:r>
              <a:rPr lang="en-IN" sz="1800" dirty="0" err="1">
                <a:solidFill>
                  <a:schemeClr val="tx2"/>
                </a:solidFill>
                <a:latin typeface="Circular Std Book" panose="020B0604020101020102" pitchFamily="34" charset="0"/>
                <a:cs typeface="Circular Std Book" panose="020B0604020101020102" pitchFamily="34" charset="0"/>
              </a:rPr>
              <a:t>Basarkod</a:t>
            </a:r>
            <a:r>
              <a:rPr lang="en-IN" sz="1800" dirty="0">
                <a:solidFill>
                  <a:schemeClr val="tx2"/>
                </a:solidFill>
                <a:latin typeface="Circular Std Book" panose="020B0604020101020102" pitchFamily="34" charset="0"/>
                <a:cs typeface="Circular Std Book" panose="020B0604020101020102" pitchFamily="34" charset="0"/>
              </a:rPr>
              <a:t> Math</a:t>
            </a:r>
          </a:p>
          <a:p>
            <a:pPr marL="342900" indent="-342900" algn="l">
              <a:lnSpc>
                <a:spcPct val="100000"/>
              </a:lnSpc>
              <a:buSzPct val="60000"/>
              <a:buFont typeface="Circular Std Book" panose="020B0604020101020102" pitchFamily="34" charset="0"/>
              <a:buChar char="●"/>
            </a:pPr>
            <a:r>
              <a:rPr lang="en-IN" sz="1800" dirty="0" err="1">
                <a:solidFill>
                  <a:schemeClr val="tx2"/>
                </a:solidFill>
                <a:latin typeface="Circular Std Book" panose="020B0604020101020102" pitchFamily="34" charset="0"/>
                <a:cs typeface="Circular Std Book" panose="020B0604020101020102" pitchFamily="34" charset="0"/>
              </a:rPr>
              <a:t>Kshema</a:t>
            </a:r>
            <a:r>
              <a:rPr lang="en-IN" sz="1800" dirty="0">
                <a:solidFill>
                  <a:schemeClr val="tx2"/>
                </a:solidFill>
                <a:latin typeface="Circular Std Book" panose="020B0604020101020102" pitchFamily="34" charset="0"/>
                <a:cs typeface="Circular Std Book" panose="020B0604020101020102" pitchFamily="34" charset="0"/>
              </a:rPr>
              <a:t> </a:t>
            </a:r>
            <a:r>
              <a:rPr lang="en-IN" sz="1800" dirty="0" err="1">
                <a:solidFill>
                  <a:schemeClr val="tx2"/>
                </a:solidFill>
                <a:latin typeface="Circular Std Book" panose="020B0604020101020102" pitchFamily="34" charset="0"/>
                <a:cs typeface="Circular Std Book" panose="020B0604020101020102" pitchFamily="34" charset="0"/>
              </a:rPr>
              <a:t>Iliger</a:t>
            </a:r>
            <a:endParaRPr lang="en-IN" sz="1800" dirty="0">
              <a:solidFill>
                <a:schemeClr val="tx2"/>
              </a:solidFill>
              <a:latin typeface="Circular Std Book" panose="020B0604020101020102" pitchFamily="34" charset="0"/>
              <a:cs typeface="Circular Std Book" panose="020B0604020101020102" pitchFamily="34" charset="0"/>
            </a:endParaRPr>
          </a:p>
          <a:p>
            <a:pPr marL="342900" indent="-342900" algn="l">
              <a:lnSpc>
                <a:spcPct val="100000"/>
              </a:lnSpc>
              <a:buSzPct val="60000"/>
              <a:buFont typeface="Circular Std Book" panose="020B0604020101020102" pitchFamily="34" charset="0"/>
              <a:buChar char="●"/>
            </a:pPr>
            <a:r>
              <a:rPr lang="en-IN" sz="1800" dirty="0">
                <a:solidFill>
                  <a:schemeClr val="tx2"/>
                </a:solidFill>
                <a:latin typeface="Circular Std Book" panose="020B0604020101020102" pitchFamily="34" charset="0"/>
                <a:cs typeface="Circular Std Book" panose="020B0604020101020102" pitchFamily="34" charset="0"/>
              </a:rPr>
              <a:t>Vandit Bhalla</a:t>
            </a:r>
          </a:p>
          <a:p>
            <a:pPr algn="l">
              <a:lnSpc>
                <a:spcPct val="100000"/>
              </a:lnSpc>
            </a:pPr>
            <a:endParaRPr lang="en-IN" sz="1800" dirty="0">
              <a:solidFill>
                <a:schemeClr val="tx2"/>
              </a:solidFill>
              <a:latin typeface="Circular Std Book" panose="020B0604020101020102" pitchFamily="34" charset="0"/>
              <a:cs typeface="Circular Std Book" panose="020B0604020101020102" pitchFamily="34" charset="0"/>
            </a:endParaRPr>
          </a:p>
        </p:txBody>
      </p:sp>
      <p:pic>
        <p:nvPicPr>
          <p:cNvPr id="8" name="Picture 7">
            <a:extLst>
              <a:ext uri="{FF2B5EF4-FFF2-40B4-BE49-F238E27FC236}">
                <a16:creationId xmlns:a16="http://schemas.microsoft.com/office/drawing/2014/main" id="{CCD241E9-795D-B435-5624-75A310E0F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11</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C43C1D5-254A-3660-5FED-75AA001EB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86" y="1575242"/>
            <a:ext cx="6083273" cy="3592702"/>
          </a:xfrm>
          <a:prstGeom prst="rect">
            <a:avLst/>
          </a:prstGeom>
        </p:spPr>
      </p:pic>
      <p:sp>
        <p:nvSpPr>
          <p:cNvPr id="2" name="Google Shape;159;p29">
            <a:extLst>
              <a:ext uri="{FF2B5EF4-FFF2-40B4-BE49-F238E27FC236}">
                <a16:creationId xmlns:a16="http://schemas.microsoft.com/office/drawing/2014/main" id="{A75EAADB-8C0F-0E88-C65D-839C8DE40215}"/>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Uncleaning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8" name="Subtitle 3">
            <a:extLst>
              <a:ext uri="{FF2B5EF4-FFF2-40B4-BE49-F238E27FC236}">
                <a16:creationId xmlns:a16="http://schemas.microsoft.com/office/drawing/2014/main" id="{CFF23123-0621-A358-5655-8F5C52B9B2D4}"/>
              </a:ext>
            </a:extLst>
          </p:cNvPr>
          <p:cNvSpPr>
            <a:spLocks noGrp="1"/>
          </p:cNvSpPr>
          <p:nvPr>
            <p:ph type="subTitle" idx="1"/>
          </p:nvPr>
        </p:nvSpPr>
        <p:spPr>
          <a:xfrm>
            <a:off x="725432" y="1575242"/>
            <a:ext cx="3703546" cy="1474520"/>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Privacy Violation</a:t>
            </a:r>
          </a:p>
          <a:p>
            <a:pPr algn="just">
              <a:lnSpc>
                <a:spcPct val="100000"/>
              </a:lnSpc>
            </a:pPr>
            <a:endParaRPr lang="en-US" sz="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Adding sensitive data to the dataset like Phone Numbers </a:t>
            </a: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"+1(555)"+STR(FLOOR(RANDOM()*900) +100)+"-"+ STR(FLOOR(RANDOM()*9000)+1000) </a:t>
            </a: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Tree>
    <p:extLst>
      <p:ext uri="{BB962C8B-B14F-4D97-AF65-F5344CB8AC3E}">
        <p14:creationId xmlns:p14="http://schemas.microsoft.com/office/powerpoint/2010/main" val="4288078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9" name="Google Shape;158;p29">
            <a:extLst>
              <a:ext uri="{FF2B5EF4-FFF2-40B4-BE49-F238E27FC236}">
                <a16:creationId xmlns:a16="http://schemas.microsoft.com/office/drawing/2014/main" id="{296B1E34-2B6F-4292-B8EE-37564FF9504D}"/>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631BCB19-5C03-4D93-0C2D-1322086413B2}"/>
              </a:ext>
            </a:extLst>
          </p:cNvPr>
          <p:cNvSpPr txBox="1"/>
          <p:nvPr/>
        </p:nvSpPr>
        <p:spPr>
          <a:xfrm>
            <a:off x="5313636" y="6357016"/>
            <a:ext cx="1564727" cy="369332"/>
          </a:xfrm>
          <a:prstGeom prst="rect">
            <a:avLst/>
          </a:prstGeom>
          <a:noFill/>
        </p:spPr>
        <p:txBody>
          <a:bodyPr wrap="square" rtlCol="0">
            <a:spAutoFit/>
          </a:bodyPr>
          <a:lstStyle/>
          <a:p>
            <a:pPr algn="ctr"/>
            <a:r>
              <a:rPr lang="en-IN" dirty="0">
                <a:solidFill>
                  <a:schemeClr val="tx2"/>
                </a:solidFill>
                <a:latin typeface="Circular Std Black" panose="020B0A04020101010102" pitchFamily="34" charset="0"/>
                <a:cs typeface="Circular Std Black" panose="020B0A04020101010102" pitchFamily="34" charset="0"/>
              </a:rPr>
              <a:t>5</a:t>
            </a:r>
          </a:p>
        </p:txBody>
      </p:sp>
      <p:pic>
        <p:nvPicPr>
          <p:cNvPr id="172" name="Picture 171">
            <a:extLst>
              <a:ext uri="{FF2B5EF4-FFF2-40B4-BE49-F238E27FC236}">
                <a16:creationId xmlns:a16="http://schemas.microsoft.com/office/drawing/2014/main" id="{34D6C580-23B4-9477-AD2C-BBB273CF0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5" name="Google Shape;159;p29">
            <a:extLst>
              <a:ext uri="{FF2B5EF4-FFF2-40B4-BE49-F238E27FC236}">
                <a16:creationId xmlns:a16="http://schemas.microsoft.com/office/drawing/2014/main" id="{D42F4565-2021-7B2D-3748-905B957E1651}"/>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Profiling</a:t>
            </a:r>
            <a:endParaRPr lang="en-IN" sz="7200" dirty="0">
              <a:solidFill>
                <a:schemeClr val="tx2"/>
              </a:solidFill>
              <a:latin typeface="Aharoni" panose="02010803020104030203" pitchFamily="2" charset="-79"/>
              <a:cs typeface="Aharoni" panose="02010803020104030203" pitchFamily="2" charset="-79"/>
            </a:endParaRPr>
          </a:p>
        </p:txBody>
      </p:sp>
      <p:pic>
        <p:nvPicPr>
          <p:cNvPr id="9" name="Picture 8">
            <a:extLst>
              <a:ext uri="{FF2B5EF4-FFF2-40B4-BE49-F238E27FC236}">
                <a16:creationId xmlns:a16="http://schemas.microsoft.com/office/drawing/2014/main" id="{E6A07909-58D5-9B39-9B7E-26E1590CCFBA}"/>
              </a:ext>
            </a:extLst>
          </p:cNvPr>
          <p:cNvPicPr>
            <a:picLocks noChangeAspect="1"/>
          </p:cNvPicPr>
          <p:nvPr/>
        </p:nvPicPr>
        <p:blipFill>
          <a:blip r:embed="rId4"/>
          <a:stretch>
            <a:fillRect/>
          </a:stretch>
        </p:blipFill>
        <p:spPr>
          <a:xfrm>
            <a:off x="1775779" y="1518787"/>
            <a:ext cx="8657858" cy="4351673"/>
          </a:xfrm>
          <a:prstGeom prst="rect">
            <a:avLst/>
          </a:prstGeom>
        </p:spPr>
      </p:pic>
    </p:spTree>
    <p:extLst>
      <p:ext uri="{BB962C8B-B14F-4D97-AF65-F5344CB8AC3E}">
        <p14:creationId xmlns:p14="http://schemas.microsoft.com/office/powerpoint/2010/main" val="380013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C59BFA3-D978-F735-3FA3-6BC61F83F7E6}"/>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F7B0DCBA-F005-11AE-2EF1-3A4D37490EFC}"/>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439B67AA-69A8-709D-DAA7-5034C658215D}"/>
              </a:ext>
            </a:extLst>
          </p:cNvPr>
          <p:cNvSpPr txBox="1"/>
          <p:nvPr/>
        </p:nvSpPr>
        <p:spPr>
          <a:xfrm>
            <a:off x="5313636" y="6357016"/>
            <a:ext cx="1564727" cy="369332"/>
          </a:xfrm>
          <a:prstGeom prst="rect">
            <a:avLst/>
          </a:prstGeom>
          <a:noFill/>
        </p:spPr>
        <p:txBody>
          <a:bodyPr wrap="square" rtlCol="0">
            <a:spAutoFit/>
          </a:bodyPr>
          <a:lstStyle/>
          <a:p>
            <a:pPr algn="ctr"/>
            <a:r>
              <a:rPr lang="en-IN" dirty="0">
                <a:solidFill>
                  <a:schemeClr val="tx2"/>
                </a:solidFill>
                <a:latin typeface="Circular Std Black" panose="020B0A04020101010102" pitchFamily="34" charset="0"/>
                <a:cs typeface="Circular Std Black" panose="020B0A04020101010102" pitchFamily="34" charset="0"/>
              </a:rPr>
              <a:t>6</a:t>
            </a:r>
          </a:p>
        </p:txBody>
      </p:sp>
      <p:pic>
        <p:nvPicPr>
          <p:cNvPr id="172" name="Picture 171">
            <a:extLst>
              <a:ext uri="{FF2B5EF4-FFF2-40B4-BE49-F238E27FC236}">
                <a16:creationId xmlns:a16="http://schemas.microsoft.com/office/drawing/2014/main" id="{2B387859-1B35-E11A-1381-9525D28AB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5" name="Google Shape;159;p29">
            <a:extLst>
              <a:ext uri="{FF2B5EF4-FFF2-40B4-BE49-F238E27FC236}">
                <a16:creationId xmlns:a16="http://schemas.microsoft.com/office/drawing/2014/main" id="{CB485DA3-033F-F078-3AF3-B1D575CD99B3}"/>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Profiling</a:t>
            </a:r>
            <a:endParaRPr lang="en-IN" sz="7200" dirty="0">
              <a:solidFill>
                <a:schemeClr val="tx2"/>
              </a:solidFill>
              <a:latin typeface="Aharoni" panose="02010803020104030203" pitchFamily="2" charset="-79"/>
              <a:cs typeface="Aharoni" panose="02010803020104030203" pitchFamily="2" charset="-79"/>
            </a:endParaRPr>
          </a:p>
        </p:txBody>
      </p:sp>
      <p:pic>
        <p:nvPicPr>
          <p:cNvPr id="3" name="Picture 2">
            <a:extLst>
              <a:ext uri="{FF2B5EF4-FFF2-40B4-BE49-F238E27FC236}">
                <a16:creationId xmlns:a16="http://schemas.microsoft.com/office/drawing/2014/main" id="{1C1C29B4-07AA-9701-A50C-0311B74EC181}"/>
              </a:ext>
            </a:extLst>
          </p:cNvPr>
          <p:cNvPicPr>
            <a:picLocks noChangeAspect="1"/>
          </p:cNvPicPr>
          <p:nvPr/>
        </p:nvPicPr>
        <p:blipFill>
          <a:blip r:embed="rId4"/>
          <a:stretch>
            <a:fillRect/>
          </a:stretch>
        </p:blipFill>
        <p:spPr>
          <a:xfrm>
            <a:off x="1951850" y="1308118"/>
            <a:ext cx="8288299" cy="4901604"/>
          </a:xfrm>
          <a:prstGeom prst="rect">
            <a:avLst/>
          </a:prstGeom>
        </p:spPr>
      </p:pic>
    </p:spTree>
    <p:extLst>
      <p:ext uri="{BB962C8B-B14F-4D97-AF65-F5344CB8AC3E}">
        <p14:creationId xmlns:p14="http://schemas.microsoft.com/office/powerpoint/2010/main" val="41713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C3B8BCC2-FC17-B03C-54A4-979ACBCDAB37}"/>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7F2B17DE-581F-6909-3830-13CFD7BC0432}"/>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EAACA321-4105-EC78-8FEF-B86D0539C548}"/>
              </a:ext>
            </a:extLst>
          </p:cNvPr>
          <p:cNvSpPr txBox="1"/>
          <p:nvPr/>
        </p:nvSpPr>
        <p:spPr>
          <a:xfrm>
            <a:off x="5313636" y="6357016"/>
            <a:ext cx="1564727" cy="369332"/>
          </a:xfrm>
          <a:prstGeom prst="rect">
            <a:avLst/>
          </a:prstGeom>
          <a:noFill/>
        </p:spPr>
        <p:txBody>
          <a:bodyPr wrap="square" rtlCol="0">
            <a:spAutoFit/>
          </a:bodyPr>
          <a:lstStyle/>
          <a:p>
            <a:pPr algn="ctr"/>
            <a:r>
              <a:rPr lang="en-IN" dirty="0">
                <a:solidFill>
                  <a:schemeClr val="tx2"/>
                </a:solidFill>
                <a:latin typeface="Circular Std Black" panose="020B0A04020101010102" pitchFamily="34" charset="0"/>
                <a:cs typeface="Circular Std Black" panose="020B0A04020101010102" pitchFamily="34" charset="0"/>
              </a:rPr>
              <a:t>6</a:t>
            </a:r>
          </a:p>
        </p:txBody>
      </p:sp>
      <p:pic>
        <p:nvPicPr>
          <p:cNvPr id="172" name="Picture 171">
            <a:extLst>
              <a:ext uri="{FF2B5EF4-FFF2-40B4-BE49-F238E27FC236}">
                <a16:creationId xmlns:a16="http://schemas.microsoft.com/office/drawing/2014/main" id="{78DE5534-CCB6-710E-50AF-D05316BEB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5" name="Google Shape;159;p29">
            <a:extLst>
              <a:ext uri="{FF2B5EF4-FFF2-40B4-BE49-F238E27FC236}">
                <a16:creationId xmlns:a16="http://schemas.microsoft.com/office/drawing/2014/main" id="{37F0F94A-4A5A-6BEE-8B22-BD2AA6E80AB1}"/>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Profiling</a:t>
            </a:r>
            <a:endParaRPr lang="en-IN" sz="7200" dirty="0">
              <a:solidFill>
                <a:schemeClr val="tx2"/>
              </a:solidFill>
              <a:latin typeface="Aharoni" panose="02010803020104030203" pitchFamily="2" charset="-79"/>
              <a:cs typeface="Aharoni" panose="02010803020104030203" pitchFamily="2" charset="-79"/>
            </a:endParaRPr>
          </a:p>
        </p:txBody>
      </p:sp>
      <p:pic>
        <p:nvPicPr>
          <p:cNvPr id="4" name="Picture 3">
            <a:extLst>
              <a:ext uri="{FF2B5EF4-FFF2-40B4-BE49-F238E27FC236}">
                <a16:creationId xmlns:a16="http://schemas.microsoft.com/office/drawing/2014/main" id="{73BC79DF-E10B-4B11-D0D0-BF734217AA01}"/>
              </a:ext>
            </a:extLst>
          </p:cNvPr>
          <p:cNvPicPr>
            <a:picLocks noChangeAspect="1"/>
          </p:cNvPicPr>
          <p:nvPr/>
        </p:nvPicPr>
        <p:blipFill>
          <a:blip r:embed="rId4"/>
          <a:stretch>
            <a:fillRect/>
          </a:stretch>
        </p:blipFill>
        <p:spPr>
          <a:xfrm>
            <a:off x="2563030" y="1396491"/>
            <a:ext cx="7065938" cy="1529340"/>
          </a:xfrm>
          <a:prstGeom prst="rect">
            <a:avLst/>
          </a:prstGeom>
        </p:spPr>
      </p:pic>
      <p:pic>
        <p:nvPicPr>
          <p:cNvPr id="7" name="Picture 6" descr="A close up of a blue line&#10;&#10;Description automatically generated">
            <a:extLst>
              <a:ext uri="{FF2B5EF4-FFF2-40B4-BE49-F238E27FC236}">
                <a16:creationId xmlns:a16="http://schemas.microsoft.com/office/drawing/2014/main" id="{096777F2-D872-150D-2498-9B9B19B95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074" y="3025521"/>
            <a:ext cx="6911894" cy="1338205"/>
          </a:xfrm>
          <a:prstGeom prst="rect">
            <a:avLst/>
          </a:prstGeom>
        </p:spPr>
      </p:pic>
      <p:pic>
        <p:nvPicPr>
          <p:cNvPr id="9" name="Picture 8" descr="A close-up of a data&#10;&#10;Description automatically generated">
            <a:extLst>
              <a:ext uri="{FF2B5EF4-FFF2-40B4-BE49-F238E27FC236}">
                <a16:creationId xmlns:a16="http://schemas.microsoft.com/office/drawing/2014/main" id="{AC27E4C7-5920-520F-CC78-17A650909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1535" y="4444630"/>
            <a:ext cx="7065939" cy="1433668"/>
          </a:xfrm>
          <a:prstGeom prst="rect">
            <a:avLst/>
          </a:prstGeom>
        </p:spPr>
      </p:pic>
    </p:spTree>
    <p:extLst>
      <p:ext uri="{BB962C8B-B14F-4D97-AF65-F5344CB8AC3E}">
        <p14:creationId xmlns:p14="http://schemas.microsoft.com/office/powerpoint/2010/main" val="623421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434ECEE-5065-9FB9-A305-0F4A0187B868}"/>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8E49971E-2BD1-5A94-AF1D-09A947709C49}"/>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67045DDE-B4BB-9AAC-6B6E-C62AC3600DB2}"/>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12</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85070E94-189C-7814-6708-83AD14EA9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4" name="Google Shape;159;p29">
            <a:extLst>
              <a:ext uri="{FF2B5EF4-FFF2-40B4-BE49-F238E27FC236}">
                <a16:creationId xmlns:a16="http://schemas.microsoft.com/office/drawing/2014/main" id="{2C8C2426-C6E4-5851-0801-BF6AF69B6EED}"/>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Quality</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117C1023-F54B-227E-A006-3112181607CD}"/>
              </a:ext>
            </a:extLst>
          </p:cNvPr>
          <p:cNvSpPr>
            <a:spLocks noGrp="1"/>
          </p:cNvSpPr>
          <p:nvPr>
            <p:ph type="subTitle" idx="1"/>
          </p:nvPr>
        </p:nvSpPr>
        <p:spPr>
          <a:xfrm>
            <a:off x="725432" y="1453467"/>
            <a:ext cx="5370568" cy="1271803"/>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Data quality refers to the degree to which data sets are accurate, complete, reliable, relevant, and timely, meeting the requirements of their intended use</a:t>
            </a:r>
          </a:p>
        </p:txBody>
      </p:sp>
      <p:sp>
        <p:nvSpPr>
          <p:cNvPr id="8" name="Subtitle 3">
            <a:extLst>
              <a:ext uri="{FF2B5EF4-FFF2-40B4-BE49-F238E27FC236}">
                <a16:creationId xmlns:a16="http://schemas.microsoft.com/office/drawing/2014/main" id="{33576927-B15D-38AC-3F0A-2298284F763F}"/>
              </a:ext>
            </a:extLst>
          </p:cNvPr>
          <p:cNvSpPr txBox="1">
            <a:spLocks/>
          </p:cNvSpPr>
          <p:nvPr/>
        </p:nvSpPr>
        <p:spPr>
          <a:xfrm>
            <a:off x="725432" y="2782246"/>
            <a:ext cx="3703546" cy="1474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800" dirty="0">
                <a:solidFill>
                  <a:schemeClr val="tx2"/>
                </a:solidFill>
                <a:latin typeface="Circular Std Medium" panose="020B0604020101010102" pitchFamily="34" charset="0"/>
                <a:cs typeface="Circular Std Medium" panose="020B0604020101010102" pitchFamily="34" charset="0"/>
              </a:rPr>
              <a:t>Key data qualities:</a:t>
            </a:r>
          </a:p>
          <a:p>
            <a:pPr algn="just">
              <a:lnSpc>
                <a:spcPct val="100000"/>
              </a:lnSpc>
            </a:pPr>
            <a:endParaRPr lang="en-US" sz="800" dirty="0">
              <a:solidFill>
                <a:schemeClr val="tx2"/>
              </a:solidFill>
              <a:latin typeface="Circular Std Medium" panose="020B0604020101010102" pitchFamily="34" charset="0"/>
              <a:cs typeface="Circular Std Medium" panose="020B0604020101010102" pitchFamily="34" charset="0"/>
            </a:endParaRP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Completeness</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Consistency</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Validity</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Accuracy</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Conformity</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Currency</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Timeliness</a:t>
            </a:r>
          </a:p>
          <a:p>
            <a:pPr marL="285750" indent="-285750" algn="just">
              <a:lnSpc>
                <a:spcPct val="100000"/>
              </a:lnSpc>
              <a:spcBef>
                <a:spcPts val="600"/>
              </a:spcBef>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 Uniqueness</a:t>
            </a:r>
          </a:p>
        </p:txBody>
      </p:sp>
    </p:spTree>
    <p:extLst>
      <p:ext uri="{BB962C8B-B14F-4D97-AF65-F5344CB8AC3E}">
        <p14:creationId xmlns:p14="http://schemas.microsoft.com/office/powerpoint/2010/main" val="277208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13</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42BFC544-CA27-4544-9145-16360B1FF0F1}"/>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Quality</a:t>
            </a:r>
            <a:endParaRPr lang="en-IN" sz="7200" dirty="0">
              <a:solidFill>
                <a:schemeClr val="tx2"/>
              </a:solidFill>
              <a:latin typeface="Aharoni" panose="02010803020104030203" pitchFamily="2" charset="-79"/>
              <a:cs typeface="Aharoni" panose="02010803020104030203" pitchFamily="2" charset="-79"/>
            </a:endParaRPr>
          </a:p>
        </p:txBody>
      </p:sp>
      <p:sp>
        <p:nvSpPr>
          <p:cNvPr id="6" name="Subtitle 3">
            <a:extLst>
              <a:ext uri="{FF2B5EF4-FFF2-40B4-BE49-F238E27FC236}">
                <a16:creationId xmlns:a16="http://schemas.microsoft.com/office/drawing/2014/main" id="{2BC01A1E-7489-D1B9-BC54-F8402DC52FA5}"/>
              </a:ext>
            </a:extLst>
          </p:cNvPr>
          <p:cNvSpPr>
            <a:spLocks noGrp="1"/>
          </p:cNvSpPr>
          <p:nvPr>
            <p:ph type="subTitle" idx="1"/>
          </p:nvPr>
        </p:nvSpPr>
        <p:spPr>
          <a:xfrm>
            <a:off x="725431" y="1453467"/>
            <a:ext cx="7634797" cy="3928430"/>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Completeness: </a:t>
            </a:r>
          </a:p>
          <a:p>
            <a:pPr marL="285750" indent="-285750" algn="l">
              <a:lnSpc>
                <a:spcPct val="100000"/>
              </a:lnSpc>
              <a:buFont typeface="Circular Std Medium" panose="020B0604020101010102" pitchFamily="34" charset="0"/>
              <a:buChar char="•"/>
            </a:pPr>
            <a:r>
              <a:rPr lang="en-US" sz="1600" b="0" i="0" dirty="0">
                <a:solidFill>
                  <a:schemeClr val="tx2"/>
                </a:solidFill>
                <a:effectLst/>
                <a:latin typeface="Circular Std Medium" panose="020B0604020101010102" pitchFamily="34" charset="0"/>
                <a:cs typeface="Circular Std Medium" panose="020B0604020101010102" pitchFamily="34" charset="0"/>
              </a:rPr>
              <a:t>"</a:t>
            </a:r>
            <a:r>
              <a:rPr lang="en-US" sz="1600" b="0" i="0" dirty="0" err="1">
                <a:solidFill>
                  <a:schemeClr val="tx2"/>
                </a:solidFill>
                <a:effectLst/>
                <a:latin typeface="Circular Std Medium" panose="020B0604020101010102" pitchFamily="34" charset="0"/>
                <a:cs typeface="Circular Std Medium" panose="020B0604020101010102" pitchFamily="34" charset="0"/>
              </a:rPr>
              <a:t>YearEndNew</a:t>
            </a:r>
            <a:r>
              <a:rPr lang="en-US" sz="1600" b="0" i="0" dirty="0">
                <a:solidFill>
                  <a:schemeClr val="tx2"/>
                </a:solidFill>
                <a:effectLst/>
                <a:latin typeface="Circular Std Medium" panose="020B0604020101010102" pitchFamily="34" charset="0"/>
                <a:cs typeface="Circular Std Medium" panose="020B0604020101010102" pitchFamily="34" charset="0"/>
              </a:rPr>
              <a:t>" has </a:t>
            </a:r>
            <a:r>
              <a:rPr lang="en-US" sz="1600" dirty="0">
                <a:solidFill>
                  <a:schemeClr val="tx2"/>
                </a:solidFill>
                <a:latin typeface="Circular Std Medium" panose="020B0604020101010102" pitchFamily="34" charset="0"/>
                <a:cs typeface="Circular Std Medium" panose="020B0604020101010102" pitchFamily="34" charset="0"/>
              </a:rPr>
              <a:t>5,974</a:t>
            </a:r>
            <a:r>
              <a:rPr lang="en-US" sz="1600" b="0" i="0" dirty="0">
                <a:solidFill>
                  <a:schemeClr val="tx2"/>
                </a:solidFill>
                <a:effectLst/>
                <a:latin typeface="Circular Std Medium" panose="020B0604020101010102" pitchFamily="34" charset="0"/>
                <a:cs typeface="Circular Std Medium" panose="020B0604020101010102" pitchFamily="34" charset="0"/>
              </a:rPr>
              <a:t> missing values, accounting for approximately 20.01% of the column. This indicates a significant portion of data is missing from this column. </a:t>
            </a:r>
          </a:p>
          <a:p>
            <a:pPr marL="285750" indent="-285750" algn="l">
              <a:lnSpc>
                <a:spcPct val="100000"/>
              </a:lnSpc>
              <a:buFont typeface="Circular Std Medium" panose="020B0604020101010102" pitchFamily="34" charset="0"/>
              <a:buChar char="•"/>
            </a:pPr>
            <a:r>
              <a:rPr lang="en-US" sz="1600" b="0" i="0" dirty="0">
                <a:solidFill>
                  <a:schemeClr val="tx2"/>
                </a:solidFill>
                <a:effectLst/>
                <a:latin typeface="Circular Std Medium" panose="020B0604020101010102" pitchFamily="34" charset="0"/>
                <a:cs typeface="Circular Std Medium" panose="020B0604020101010102" pitchFamily="34" charset="0"/>
              </a:rPr>
              <a:t>“Data </a:t>
            </a:r>
            <a:r>
              <a:rPr lang="en-US" sz="1600" b="0" i="0" dirty="0" err="1">
                <a:solidFill>
                  <a:schemeClr val="tx2"/>
                </a:solidFill>
                <a:effectLst/>
                <a:latin typeface="Circular Std Medium" panose="020B0604020101010102" pitchFamily="34" charset="0"/>
                <a:cs typeface="Circular Std Medium" panose="020B0604020101010102" pitchFamily="34" charset="0"/>
              </a:rPr>
              <a:t>Value_Footnote_Symbol</a:t>
            </a:r>
            <a:r>
              <a:rPr lang="en-US" sz="1600" b="0" i="0" dirty="0">
                <a:solidFill>
                  <a:schemeClr val="tx2"/>
                </a:solidFill>
                <a:effectLst/>
                <a:latin typeface="Circular Std Medium" panose="020B0604020101010102" pitchFamily="34" charset="0"/>
                <a:cs typeface="Circular Std Medium" panose="020B0604020101010102" pitchFamily="34" charset="0"/>
              </a:rPr>
              <a:t>” and “</a:t>
            </a:r>
            <a:r>
              <a:rPr lang="en-US" sz="1600" b="0" i="0" dirty="0" err="1">
                <a:solidFill>
                  <a:schemeClr val="tx2"/>
                </a:solidFill>
                <a:effectLst/>
                <a:latin typeface="Circular Std Medium" panose="020B0604020101010102" pitchFamily="34" charset="0"/>
                <a:cs typeface="Circular Std Medium" panose="020B0604020101010102" pitchFamily="34" charset="0"/>
              </a:rPr>
              <a:t>Data_Value_Footnote</a:t>
            </a:r>
            <a:r>
              <a:rPr lang="en-US" sz="1600" b="0" i="0" dirty="0">
                <a:solidFill>
                  <a:schemeClr val="tx2"/>
                </a:solidFill>
                <a:effectLst/>
                <a:latin typeface="Circular Std Medium" panose="020B0604020101010102" pitchFamily="34" charset="0"/>
                <a:cs typeface="Circular Std Medium" panose="020B0604020101010102" pitchFamily="34" charset="0"/>
              </a:rPr>
              <a:t>” are completely missing, with 100% of their values being null. These columns do not contribute any useful information in their current state and may be considered for removal or require further investigation to determine if the missing data can be sourced or inferred.</a:t>
            </a:r>
          </a:p>
          <a:p>
            <a:pPr marL="285750" indent="-285750" algn="l">
              <a:lnSpc>
                <a:spcPct val="100000"/>
              </a:lnSpc>
              <a:buFont typeface="Circular Std Medium" panose="020B0604020101010102" pitchFamily="34" charset="0"/>
              <a:buChar char="•"/>
            </a:pPr>
            <a:r>
              <a:rPr lang="en-US" sz="1600" b="0" i="0" dirty="0">
                <a:solidFill>
                  <a:schemeClr val="tx2"/>
                </a:solidFill>
                <a:effectLst/>
                <a:latin typeface="Circular Std Medium" panose="020B0604020101010102" pitchFamily="34" charset="0"/>
                <a:cs typeface="Circular Std Medium" panose="020B0604020101010102" pitchFamily="34" charset="0"/>
              </a:rPr>
              <a:t>Given these findings, the dataset's overall completeness is fairly high, with the exception of the “</a:t>
            </a:r>
            <a:r>
              <a:rPr lang="en-US" sz="1600" b="0" i="0" dirty="0" err="1">
                <a:solidFill>
                  <a:schemeClr val="tx2"/>
                </a:solidFill>
                <a:effectLst/>
                <a:latin typeface="Circular Std Medium" panose="020B0604020101010102" pitchFamily="34" charset="0"/>
                <a:cs typeface="Circular Std Medium" panose="020B0604020101010102" pitchFamily="34" charset="0"/>
              </a:rPr>
              <a:t>YearEndNew</a:t>
            </a:r>
            <a:r>
              <a:rPr lang="en-US" sz="1600" b="0" i="0" dirty="0">
                <a:solidFill>
                  <a:schemeClr val="tx2"/>
                </a:solidFill>
                <a:effectLst/>
                <a:latin typeface="Circular Std Medium" panose="020B0604020101010102" pitchFamily="34" charset="0"/>
                <a:cs typeface="Circular Std Medium" panose="020B0604020101010102" pitchFamily="34" charset="0"/>
              </a:rPr>
              <a:t>”, “</a:t>
            </a:r>
            <a:r>
              <a:rPr lang="en-US" sz="1600" b="0" i="0" dirty="0" err="1">
                <a:solidFill>
                  <a:schemeClr val="tx2"/>
                </a:solidFill>
                <a:effectLst/>
                <a:latin typeface="Circular Std Medium" panose="020B0604020101010102" pitchFamily="34" charset="0"/>
                <a:cs typeface="Circular Std Medium" panose="020B0604020101010102" pitchFamily="34" charset="0"/>
              </a:rPr>
              <a:t>Data_Value_Footnote_Symbol</a:t>
            </a:r>
            <a:r>
              <a:rPr lang="en-US" sz="1600" b="0" i="0" dirty="0">
                <a:solidFill>
                  <a:schemeClr val="tx2"/>
                </a:solidFill>
                <a:effectLst/>
                <a:latin typeface="Circular Std Medium" panose="020B0604020101010102" pitchFamily="34" charset="0"/>
                <a:cs typeface="Circular Std Medium" panose="020B0604020101010102" pitchFamily="34" charset="0"/>
              </a:rPr>
              <a:t>”, and “</a:t>
            </a:r>
            <a:r>
              <a:rPr lang="en-US" sz="1600" b="0" i="0" dirty="0" err="1">
                <a:solidFill>
                  <a:schemeClr val="tx2"/>
                </a:solidFill>
                <a:effectLst/>
                <a:latin typeface="Circular Std Medium" panose="020B0604020101010102" pitchFamily="34" charset="0"/>
                <a:cs typeface="Circular Std Medium" panose="020B0604020101010102" pitchFamily="34" charset="0"/>
              </a:rPr>
              <a:t>Data_Value_Footnote</a:t>
            </a:r>
            <a:r>
              <a:rPr lang="en-US" sz="1600" b="0" i="0" dirty="0">
                <a:solidFill>
                  <a:schemeClr val="tx2"/>
                </a:solidFill>
                <a:effectLst/>
                <a:latin typeface="Circular Std Medium" panose="020B0604020101010102" pitchFamily="34" charset="0"/>
                <a:cs typeface="Circular Std Medium" panose="020B0604020101010102" pitchFamily="34" charset="0"/>
              </a:rPr>
              <a:t>”.</a:t>
            </a:r>
          </a:p>
          <a:p>
            <a:pPr algn="just">
              <a:lnSpc>
                <a:spcPct val="100000"/>
              </a:lnSpc>
            </a:pP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Tree>
    <p:extLst>
      <p:ext uri="{BB962C8B-B14F-4D97-AF65-F5344CB8AC3E}">
        <p14:creationId xmlns:p14="http://schemas.microsoft.com/office/powerpoint/2010/main" val="185162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23F1C76-8E5C-E232-C95A-C7EDA2B5AFB0}"/>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51BC25E8-7693-33BB-7A89-007A2C572005}"/>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CCB3BE8A-1DDD-838F-D4CB-BE58B50643C7}"/>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14</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138ABC9F-6F39-AF7C-5C1C-E0BC13382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B63DBE07-6EB2-5CBF-DE37-ECCE412F9EBB}"/>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Quality</a:t>
            </a:r>
            <a:endParaRPr lang="en-IN" sz="7200" dirty="0">
              <a:solidFill>
                <a:schemeClr val="tx2"/>
              </a:solidFill>
              <a:latin typeface="Aharoni" panose="02010803020104030203" pitchFamily="2" charset="-79"/>
              <a:cs typeface="Aharoni" panose="02010803020104030203" pitchFamily="2" charset="-79"/>
            </a:endParaRPr>
          </a:p>
        </p:txBody>
      </p:sp>
      <p:sp>
        <p:nvSpPr>
          <p:cNvPr id="6" name="Subtitle 3">
            <a:extLst>
              <a:ext uri="{FF2B5EF4-FFF2-40B4-BE49-F238E27FC236}">
                <a16:creationId xmlns:a16="http://schemas.microsoft.com/office/drawing/2014/main" id="{9BCA5DDC-3CC7-E433-34F6-3A161E3741B0}"/>
              </a:ext>
            </a:extLst>
          </p:cNvPr>
          <p:cNvSpPr>
            <a:spLocks noGrp="1"/>
          </p:cNvSpPr>
          <p:nvPr>
            <p:ph type="subTitle" idx="1"/>
          </p:nvPr>
        </p:nvSpPr>
        <p:spPr>
          <a:xfrm>
            <a:off x="725431" y="1453467"/>
            <a:ext cx="7634797" cy="2439264"/>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Conformity: </a:t>
            </a:r>
          </a:p>
          <a:p>
            <a:pPr marL="285750" indent="-285750" algn="just">
              <a:lnSpc>
                <a:spcPct val="100000"/>
              </a:lnSpc>
              <a:buFont typeface="Arial" panose="020B0604020202020204" pitchFamily="34" charset="0"/>
              <a:buChar char="•"/>
            </a:pPr>
            <a:r>
              <a:rPr lang="en-US" sz="1800" dirty="0">
                <a:solidFill>
                  <a:schemeClr val="tx2"/>
                </a:solidFill>
                <a:latin typeface="Circular Std Medium" panose="020B0604020101010102" pitchFamily="34" charset="0"/>
                <a:cs typeface="Circular Std Medium" panose="020B0604020101010102" pitchFamily="34" charset="0"/>
              </a:rPr>
              <a:t>Data is following the set of standard data definition.</a:t>
            </a:r>
            <a:endParaRPr lang="en-US" sz="1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l">
              <a:lnSpc>
                <a:spcPct val="100000"/>
              </a:lnSpc>
              <a:buFont typeface="Circular Std Medium" panose="020B0604020101010102" pitchFamily="34" charset="0"/>
              <a:buChar char="•"/>
            </a:pPr>
            <a:r>
              <a:rPr lang="en-US" sz="1600" b="0" i="0" dirty="0">
                <a:solidFill>
                  <a:schemeClr val="tx2"/>
                </a:solidFill>
                <a:effectLst/>
                <a:latin typeface="Circular Std Medium" panose="020B0604020101010102" pitchFamily="34" charset="0"/>
                <a:cs typeface="Circular Std Medium" panose="020B0604020101010102" pitchFamily="34" charset="0"/>
              </a:rPr>
              <a:t> </a:t>
            </a:r>
            <a:r>
              <a:rPr lang="en-US" sz="1600" b="0" i="0" dirty="0" err="1">
                <a:solidFill>
                  <a:schemeClr val="tx2"/>
                </a:solidFill>
                <a:effectLst/>
                <a:latin typeface="Circular Std Medium" panose="020B0604020101010102" pitchFamily="34" charset="0"/>
                <a:cs typeface="Circular Std Medium" panose="020B0604020101010102" pitchFamily="34" charset="0"/>
              </a:rPr>
              <a:t>Data_Value</a:t>
            </a:r>
            <a:r>
              <a:rPr lang="en-US" sz="1600" b="0" i="0" dirty="0">
                <a:solidFill>
                  <a:schemeClr val="tx2"/>
                </a:solidFill>
                <a:effectLst/>
                <a:latin typeface="Circular Std Medium" panose="020B0604020101010102" pitchFamily="34" charset="0"/>
                <a:cs typeface="Circular Std Medium" panose="020B0604020101010102" pitchFamily="34" charset="0"/>
              </a:rPr>
              <a:t> ranges from -</a:t>
            </a:r>
            <a:r>
              <a:rPr lang="en-US" sz="1600" dirty="0">
                <a:solidFill>
                  <a:schemeClr val="tx2"/>
                </a:solidFill>
                <a:latin typeface="Circular Std Medium" panose="020B0604020101010102" pitchFamily="34" charset="0"/>
                <a:cs typeface="Circular Std Medium" panose="020B0604020101010102" pitchFamily="34" charset="0"/>
              </a:rPr>
              <a:t>41</a:t>
            </a:r>
            <a:r>
              <a:rPr lang="en-US" sz="1600" b="0" i="0" dirty="0">
                <a:solidFill>
                  <a:schemeClr val="tx2"/>
                </a:solidFill>
                <a:effectLst/>
                <a:latin typeface="Circular Std Medium" panose="020B0604020101010102" pitchFamily="34" charset="0"/>
                <a:cs typeface="Circular Std Medium" panose="020B0604020101010102" pitchFamily="34" charset="0"/>
              </a:rPr>
              <a:t>,647 to 3,713,177. The presence of negative values in this context may indicate data entry errors or specific encoding for certain conditions within the dataset. This wide range also suggests a significant variance in the data, requiring understanding the context of these values to determine conformity.</a:t>
            </a:r>
          </a:p>
        </p:txBody>
      </p:sp>
      <p:sp>
        <p:nvSpPr>
          <p:cNvPr id="3" name="Subtitle 3">
            <a:extLst>
              <a:ext uri="{FF2B5EF4-FFF2-40B4-BE49-F238E27FC236}">
                <a16:creationId xmlns:a16="http://schemas.microsoft.com/office/drawing/2014/main" id="{9063A33E-D457-57A5-80B8-C97FDA8B389E}"/>
              </a:ext>
            </a:extLst>
          </p:cNvPr>
          <p:cNvSpPr txBox="1">
            <a:spLocks/>
          </p:cNvSpPr>
          <p:nvPr/>
        </p:nvSpPr>
        <p:spPr>
          <a:xfrm>
            <a:off x="725430" y="3860776"/>
            <a:ext cx="7634797" cy="2439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800" dirty="0">
                <a:solidFill>
                  <a:schemeClr val="tx2"/>
                </a:solidFill>
                <a:latin typeface="Circular Std Medium" panose="020B0604020101010102" pitchFamily="34" charset="0"/>
                <a:cs typeface="Circular Std Medium" panose="020B0604020101010102" pitchFamily="34" charset="0"/>
              </a:rPr>
              <a:t>Consistency: </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Overall, the dataset looks highly consistent there are few exceptions such as duplication of “</a:t>
            </a:r>
            <a:r>
              <a:rPr lang="en-US" sz="1600" dirty="0" err="1">
                <a:solidFill>
                  <a:schemeClr val="tx2"/>
                </a:solidFill>
                <a:latin typeface="Circular Std Medium" panose="020B0604020101010102" pitchFamily="34" charset="0"/>
                <a:cs typeface="Circular Std Medium" panose="020B0604020101010102" pitchFamily="34" charset="0"/>
              </a:rPr>
              <a:t>Data_Value</a:t>
            </a:r>
            <a:r>
              <a:rPr lang="en-US" sz="1600" dirty="0">
                <a:solidFill>
                  <a:schemeClr val="tx2"/>
                </a:solidFill>
                <a:latin typeface="Circular Std Medium" panose="020B0604020101010102" pitchFamily="34" charset="0"/>
                <a:cs typeface="Circular Std Medium" panose="020B0604020101010102" pitchFamily="34" charset="0"/>
              </a:rPr>
              <a:t>” column.</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Since our dataset has been gathered from a single data source we believe the dataset is consistent.</a:t>
            </a:r>
          </a:p>
        </p:txBody>
      </p:sp>
    </p:spTree>
    <p:extLst>
      <p:ext uri="{BB962C8B-B14F-4D97-AF65-F5344CB8AC3E}">
        <p14:creationId xmlns:p14="http://schemas.microsoft.com/office/powerpoint/2010/main" val="3613204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8841FA0-3FF1-D006-3D1E-B3C78EF9B2DE}"/>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7C1556A1-42DF-2B49-C54A-3FB50C779AAB}"/>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5BA61735-B187-05BE-7AAC-B6BE4FA97274}"/>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15</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BCFDA48B-FD29-F946-F70E-43930FAE9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27D6ED74-FAF1-370B-7646-954B0328DB27}"/>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Quality</a:t>
            </a:r>
            <a:endParaRPr lang="en-IN" sz="7200" dirty="0">
              <a:solidFill>
                <a:schemeClr val="tx2"/>
              </a:solidFill>
              <a:latin typeface="Aharoni" panose="02010803020104030203" pitchFamily="2" charset="-79"/>
              <a:cs typeface="Aharoni" panose="02010803020104030203" pitchFamily="2" charset="-79"/>
            </a:endParaRPr>
          </a:p>
        </p:txBody>
      </p:sp>
      <p:sp>
        <p:nvSpPr>
          <p:cNvPr id="6" name="Subtitle 3">
            <a:extLst>
              <a:ext uri="{FF2B5EF4-FFF2-40B4-BE49-F238E27FC236}">
                <a16:creationId xmlns:a16="http://schemas.microsoft.com/office/drawing/2014/main" id="{136627A3-D0FE-A2F4-46EF-BA0281254349}"/>
              </a:ext>
            </a:extLst>
          </p:cNvPr>
          <p:cNvSpPr>
            <a:spLocks noGrp="1"/>
          </p:cNvSpPr>
          <p:nvPr>
            <p:ph type="subTitle" idx="1"/>
          </p:nvPr>
        </p:nvSpPr>
        <p:spPr>
          <a:xfrm>
            <a:off x="725431" y="1453467"/>
            <a:ext cx="7634797" cy="2439264"/>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Uniqueness: </a:t>
            </a:r>
          </a:p>
          <a:p>
            <a:pPr marL="285750" indent="-285750" algn="l">
              <a:lnSpc>
                <a:spcPct val="107000"/>
              </a:lnSpc>
              <a:spcAft>
                <a:spcPts val="800"/>
              </a:spcAft>
              <a:buFont typeface="Circular Std Medium" panose="020B0604020101010102" pitchFamily="34" charset="0"/>
              <a:buChar char="•"/>
            </a:pPr>
            <a:r>
              <a:rPr lang="en-IN"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The Source Row Number column contains </a:t>
            </a:r>
            <a:r>
              <a:rPr lang="en-IN" sz="1600" kern="100" dirty="0">
                <a:solidFill>
                  <a:schemeClr val="tx2"/>
                </a:solidFill>
                <a:latin typeface="Circular Std Medium" panose="020B0604020101010102" pitchFamily="34" charset="0"/>
                <a:ea typeface="Calibri" panose="020F0502020204030204" pitchFamily="34" charset="0"/>
                <a:cs typeface="Circular Std Medium" panose="020B0604020101010102" pitchFamily="34" charset="0"/>
              </a:rPr>
              <a:t>30,000</a:t>
            </a:r>
            <a:r>
              <a:rPr lang="en-IN"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 unique values, which matches the total number of entries in the dataset. This finding indicates that the Source Row Number serves as a unique identifier for each record, confirming a high level of uniqueness within the dataset at least in terms of record identification. </a:t>
            </a:r>
          </a:p>
        </p:txBody>
      </p:sp>
      <p:sp>
        <p:nvSpPr>
          <p:cNvPr id="3" name="Subtitle 3">
            <a:extLst>
              <a:ext uri="{FF2B5EF4-FFF2-40B4-BE49-F238E27FC236}">
                <a16:creationId xmlns:a16="http://schemas.microsoft.com/office/drawing/2014/main" id="{FA9E0276-E28F-BC4B-1C53-E0B7B763FC3F}"/>
              </a:ext>
            </a:extLst>
          </p:cNvPr>
          <p:cNvSpPr txBox="1">
            <a:spLocks/>
          </p:cNvSpPr>
          <p:nvPr/>
        </p:nvSpPr>
        <p:spPr>
          <a:xfrm>
            <a:off x="725430" y="3429000"/>
            <a:ext cx="7634797" cy="2439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800" dirty="0">
                <a:solidFill>
                  <a:schemeClr val="tx2"/>
                </a:solidFill>
                <a:latin typeface="Circular Std Medium" panose="020B0604020101010102" pitchFamily="34" charset="0"/>
                <a:cs typeface="Circular Std Medium" panose="020B0604020101010102" pitchFamily="34" charset="0"/>
              </a:rPr>
              <a:t>Validity: </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Validity of the dataset is high as most of the data is in the specified format as required. One exception is The </a:t>
            </a:r>
            <a:r>
              <a:rPr lang="en-US" sz="1600" dirty="0" err="1">
                <a:solidFill>
                  <a:schemeClr val="tx2"/>
                </a:solidFill>
                <a:latin typeface="Circular Std Medium" panose="020B0604020101010102" pitchFamily="34" charset="0"/>
                <a:cs typeface="Circular Std Medium" panose="020B0604020101010102" pitchFamily="34" charset="0"/>
              </a:rPr>
              <a:t>data_Value</a:t>
            </a:r>
            <a:r>
              <a:rPr lang="en-US" sz="1600" dirty="0">
                <a:solidFill>
                  <a:schemeClr val="tx2"/>
                </a:solidFill>
                <a:latin typeface="Circular Std Medium" panose="020B0604020101010102" pitchFamily="34" charset="0"/>
                <a:cs typeface="Circular Std Medium" panose="020B0604020101010102" pitchFamily="34" charset="0"/>
              </a:rPr>
              <a:t> column which contains 1,720 entries with negative values. </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To ensure the validity of the dataset for analysis or application purposes, these negative values should be investigated further. </a:t>
            </a:r>
          </a:p>
        </p:txBody>
      </p:sp>
    </p:spTree>
    <p:extLst>
      <p:ext uri="{BB962C8B-B14F-4D97-AF65-F5344CB8AC3E}">
        <p14:creationId xmlns:p14="http://schemas.microsoft.com/office/powerpoint/2010/main" val="2415135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BA1DCFD-EEFD-2766-B2E6-AF7C9C0108D3}"/>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3B56933D-272B-5D75-A366-4815A87F54AF}"/>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68CFB53F-039B-6F7D-44DC-DF906392B792}"/>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16</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066F41AF-E7AD-4067-340C-180D0B076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EC3579F2-5092-F8AD-A718-F0C7BE483CB6}"/>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Quality</a:t>
            </a:r>
            <a:endParaRPr lang="en-IN" sz="7200" dirty="0">
              <a:solidFill>
                <a:schemeClr val="tx2"/>
              </a:solidFill>
              <a:latin typeface="Aharoni" panose="02010803020104030203" pitchFamily="2" charset="-79"/>
              <a:cs typeface="Aharoni" panose="02010803020104030203" pitchFamily="2" charset="-79"/>
            </a:endParaRPr>
          </a:p>
        </p:txBody>
      </p:sp>
      <p:sp>
        <p:nvSpPr>
          <p:cNvPr id="6" name="Subtitle 3">
            <a:extLst>
              <a:ext uri="{FF2B5EF4-FFF2-40B4-BE49-F238E27FC236}">
                <a16:creationId xmlns:a16="http://schemas.microsoft.com/office/drawing/2014/main" id="{92E91708-9BA1-DFD6-1BE1-A9E11A9C6789}"/>
              </a:ext>
            </a:extLst>
          </p:cNvPr>
          <p:cNvSpPr>
            <a:spLocks noGrp="1"/>
          </p:cNvSpPr>
          <p:nvPr>
            <p:ph type="subTitle" idx="1"/>
          </p:nvPr>
        </p:nvSpPr>
        <p:spPr>
          <a:xfrm>
            <a:off x="725431" y="1453467"/>
            <a:ext cx="7634797" cy="2439264"/>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Currency: </a:t>
            </a:r>
          </a:p>
          <a:p>
            <a:pPr marL="285750" indent="-285750" algn="l">
              <a:lnSpc>
                <a:spcPct val="107000"/>
              </a:lnSpc>
              <a:spcAft>
                <a:spcPts val="800"/>
              </a:spcAft>
              <a:buFont typeface="Circular Std Medium" panose="020B0604020101010102" pitchFamily="34" charset="0"/>
              <a:buChar char="•"/>
            </a:pPr>
            <a:r>
              <a:rPr lang="en-US"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The dataset primarily covers data up to the year 2019, as indicated by the </a:t>
            </a:r>
            <a:r>
              <a:rPr lang="en-US" sz="1600" kern="100" dirty="0" err="1">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YearEndNew</a:t>
            </a:r>
            <a:r>
              <a:rPr lang="en-US"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 field which consistently shows 2019 across its entries. The </a:t>
            </a:r>
            <a:r>
              <a:rPr lang="en-US" sz="1600" kern="100" dirty="0" err="1">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YearStartNew</a:t>
            </a:r>
            <a:r>
              <a:rPr lang="en-US"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rPr>
              <a:t> field contains two distinct representations for the year 2015: '2015' and '2k15'. This variation suggests a potential inconsistency in data entry but confirms that the dataset includes data starting from the year 2015. </a:t>
            </a:r>
            <a:endParaRPr lang="en-US" sz="12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endParaRPr>
          </a:p>
          <a:p>
            <a:pPr marL="285750" indent="-285750" algn="l">
              <a:lnSpc>
                <a:spcPct val="107000"/>
              </a:lnSpc>
              <a:spcAft>
                <a:spcPts val="800"/>
              </a:spcAft>
              <a:buFont typeface="Circular Std Medium" panose="020B0604020101010102" pitchFamily="34" charset="0"/>
              <a:buChar char="•"/>
            </a:pPr>
            <a:endParaRPr lang="en-US" sz="1600" kern="100" dirty="0">
              <a:solidFill>
                <a:schemeClr val="tx2"/>
              </a:solidFill>
              <a:effectLst/>
              <a:latin typeface="Circular Std Medium" panose="020B0604020101010102" pitchFamily="34" charset="0"/>
              <a:ea typeface="Calibri" panose="020F0502020204030204" pitchFamily="34" charset="0"/>
              <a:cs typeface="Circular Std Medium" panose="020B0604020101010102" pitchFamily="34" charset="0"/>
            </a:endParaRPr>
          </a:p>
        </p:txBody>
      </p:sp>
      <p:sp>
        <p:nvSpPr>
          <p:cNvPr id="3" name="Subtitle 3">
            <a:extLst>
              <a:ext uri="{FF2B5EF4-FFF2-40B4-BE49-F238E27FC236}">
                <a16:creationId xmlns:a16="http://schemas.microsoft.com/office/drawing/2014/main" id="{C4ADEBB7-3D25-E652-9025-9C298B7102C5}"/>
              </a:ext>
            </a:extLst>
          </p:cNvPr>
          <p:cNvSpPr txBox="1">
            <a:spLocks/>
          </p:cNvSpPr>
          <p:nvPr/>
        </p:nvSpPr>
        <p:spPr>
          <a:xfrm>
            <a:off x="725430" y="3429000"/>
            <a:ext cx="7634797" cy="2439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800" dirty="0">
                <a:solidFill>
                  <a:schemeClr val="tx2"/>
                </a:solidFill>
                <a:latin typeface="Circular Std Medium" panose="020B0604020101010102" pitchFamily="34" charset="0"/>
                <a:cs typeface="Circular Std Medium" panose="020B0604020101010102" pitchFamily="34" charset="0"/>
              </a:rPr>
              <a:t>Timeliness: </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As we have seen in currency the data is collected up to 2019 which means the dataset lacks timeliness</a:t>
            </a:r>
          </a:p>
          <a:p>
            <a:pPr marL="285750" indent="-285750" algn="l">
              <a:lnSpc>
                <a:spcPct val="100000"/>
              </a:lnSpc>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It also depends upon type of analysis we need to perform, for Historical Analysis or Trend Observation its timeliness is appropriate but for informed decisions or analyses reflecting current conditions data cannot be used.</a:t>
            </a:r>
          </a:p>
        </p:txBody>
      </p:sp>
    </p:spTree>
    <p:extLst>
      <p:ext uri="{BB962C8B-B14F-4D97-AF65-F5344CB8AC3E}">
        <p14:creationId xmlns:p14="http://schemas.microsoft.com/office/powerpoint/2010/main" val="251901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9" name="Google Shape;702;p36">
            <a:extLst>
              <a:ext uri="{FF2B5EF4-FFF2-40B4-BE49-F238E27FC236}">
                <a16:creationId xmlns:a16="http://schemas.microsoft.com/office/drawing/2014/main" id="{F0968F2A-7C4D-C3AF-D73E-7892258BB1EB}"/>
              </a:ext>
            </a:extLst>
          </p:cNvPr>
          <p:cNvSpPr/>
          <p:nvPr/>
        </p:nvSpPr>
        <p:spPr>
          <a:xfrm>
            <a:off x="7976062" y="1405656"/>
            <a:ext cx="5978236" cy="6317583"/>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32A7B4F-EBAA-2228-ADA9-88FE8447E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919" y="871372"/>
            <a:ext cx="2772162" cy="5020376"/>
          </a:xfrm>
          <a:prstGeom prst="rect">
            <a:avLst/>
          </a:prstGeom>
        </p:spPr>
      </p:pic>
      <p:sp>
        <p:nvSpPr>
          <p:cNvPr id="2" name="Google Shape;159;p29">
            <a:extLst>
              <a:ext uri="{FF2B5EF4-FFF2-40B4-BE49-F238E27FC236}">
                <a16:creationId xmlns:a16="http://schemas.microsoft.com/office/drawing/2014/main" id="{9BD760BD-ED1D-FDA9-24CD-895FAF175C30}"/>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8E74AED5-216C-F76C-51A0-9EBF9AAE2F99}"/>
              </a:ext>
            </a:extLst>
          </p:cNvPr>
          <p:cNvSpPr>
            <a:spLocks noGrp="1"/>
          </p:cNvSpPr>
          <p:nvPr>
            <p:ph type="subTitle" idx="1"/>
          </p:nvPr>
        </p:nvSpPr>
        <p:spPr>
          <a:xfrm>
            <a:off x="725432" y="1453467"/>
            <a:ext cx="5370568" cy="1271803"/>
          </a:xfrm>
        </p:spPr>
        <p:txBody>
          <a:bodyPr>
            <a:noAutofit/>
          </a:bodyPr>
          <a:lstStyle/>
          <a:p>
            <a:pPr marL="285750" indent="-285750" algn="just">
              <a:lnSpc>
                <a:spcPct val="100000"/>
              </a:lnSpc>
              <a:buFont typeface="Circular Std Medium" panose="020B0604020101010102" pitchFamily="34" charset="0"/>
              <a:buChar char="•"/>
            </a:pPr>
            <a:r>
              <a:rPr lang="en-US" sz="1800" dirty="0">
                <a:solidFill>
                  <a:schemeClr val="tx2"/>
                </a:solidFill>
                <a:latin typeface="Circular Std Medium" panose="020B0604020101010102" pitchFamily="34" charset="0"/>
                <a:cs typeface="Circular Std Medium" panose="020B0604020101010102" pitchFamily="34" charset="0"/>
              </a:rPr>
              <a:t>Remove unwanted columns</a:t>
            </a: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
        <p:nvSpPr>
          <p:cNvPr id="8" name="TextBox 7">
            <a:extLst>
              <a:ext uri="{FF2B5EF4-FFF2-40B4-BE49-F238E27FC236}">
                <a16:creationId xmlns:a16="http://schemas.microsoft.com/office/drawing/2014/main" id="{8F00380D-627C-0972-A515-2D5BD76826E0}"/>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17</a:t>
            </a:r>
            <a:endParaRPr lang="en-IN" dirty="0">
              <a:solidFill>
                <a:schemeClr val="tx2"/>
              </a:solidFill>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40933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59" name="Google Shape;159;p29">
            <a:extLst>
              <a:ext uri="{FF2B5EF4-FFF2-40B4-BE49-F238E27FC236}">
                <a16:creationId xmlns:a16="http://schemas.microsoft.com/office/drawing/2014/main" id="{F77472F2-C5DB-AFEE-40BC-DE5E946265AB}"/>
              </a:ext>
            </a:extLst>
          </p:cNvPr>
          <p:cNvSpPr txBox="1">
            <a:spLocks noGrp="1"/>
          </p:cNvSpPr>
          <p:nvPr>
            <p:ph type="ctrTitle"/>
          </p:nvPr>
        </p:nvSpPr>
        <p:spPr>
          <a:xfrm>
            <a:off x="654360" y="735241"/>
            <a:ext cx="7790900" cy="661250"/>
          </a:xfrm>
          <a:prstGeom prst="rect">
            <a:avLst/>
          </a:prstGeom>
        </p:spPr>
        <p:txBody>
          <a:bodyPr spcFirstLastPara="1" vert="horz" wrap="square" lIns="121900" tIns="121900" rIns="121900" bIns="121900" rtlCol="0" anchor="b" anchorCtr="0">
            <a:noAutofit/>
          </a:bodyPr>
          <a:lstStyle/>
          <a:p>
            <a:pPr algn="l">
              <a:spcBef>
                <a:spcPts val="0"/>
              </a:spcBef>
            </a:pPr>
            <a:r>
              <a:rPr lang="en" sz="4000" dirty="0">
                <a:solidFill>
                  <a:schemeClr val="tx2"/>
                </a:solidFill>
                <a:latin typeface="Aharoni" panose="02010803020104030203" pitchFamily="2" charset="-79"/>
                <a:cs typeface="Aharoni" panose="02010803020104030203" pitchFamily="2" charset="-79"/>
              </a:rPr>
              <a:t>Deliverables</a:t>
            </a:r>
            <a:endParaRPr sz="7200" dirty="0">
              <a:solidFill>
                <a:schemeClr val="tx2"/>
              </a:solidFill>
              <a:latin typeface="Aharoni" panose="02010803020104030203" pitchFamily="2" charset="-79"/>
              <a:cs typeface="Aharoni" panose="02010803020104030203" pitchFamily="2" charset="-79"/>
            </a:endParaRPr>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2</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graphicFrame>
        <p:nvGraphicFramePr>
          <p:cNvPr id="2" name="Table 1">
            <a:extLst>
              <a:ext uri="{FF2B5EF4-FFF2-40B4-BE49-F238E27FC236}">
                <a16:creationId xmlns:a16="http://schemas.microsoft.com/office/drawing/2014/main" id="{C89081A6-6E3B-69E3-0541-05A6BD5A9E3D}"/>
              </a:ext>
            </a:extLst>
          </p:cNvPr>
          <p:cNvGraphicFramePr>
            <a:graphicFrameLocks noGrp="1"/>
          </p:cNvGraphicFramePr>
          <p:nvPr>
            <p:extLst>
              <p:ext uri="{D42A27DB-BD31-4B8C-83A1-F6EECF244321}">
                <p14:modId xmlns:p14="http://schemas.microsoft.com/office/powerpoint/2010/main" val="3504084440"/>
              </p:ext>
            </p:extLst>
          </p:nvPr>
        </p:nvGraphicFramePr>
        <p:xfrm>
          <a:off x="907009" y="2542676"/>
          <a:ext cx="5613128" cy="2861852"/>
        </p:xfrm>
        <a:graphic>
          <a:graphicData uri="http://schemas.openxmlformats.org/drawingml/2006/table">
            <a:tbl>
              <a:tblPr>
                <a:tableStyleId>{5C22544A-7EE6-4342-B048-85BDC9FD1C3A}</a:tableStyleId>
              </a:tblPr>
              <a:tblGrid>
                <a:gridCol w="2125847">
                  <a:extLst>
                    <a:ext uri="{9D8B030D-6E8A-4147-A177-3AD203B41FA5}">
                      <a16:colId xmlns:a16="http://schemas.microsoft.com/office/drawing/2014/main" val="1172429195"/>
                    </a:ext>
                  </a:extLst>
                </a:gridCol>
                <a:gridCol w="1227522">
                  <a:extLst>
                    <a:ext uri="{9D8B030D-6E8A-4147-A177-3AD203B41FA5}">
                      <a16:colId xmlns:a16="http://schemas.microsoft.com/office/drawing/2014/main" val="2131279299"/>
                    </a:ext>
                  </a:extLst>
                </a:gridCol>
                <a:gridCol w="2259759">
                  <a:extLst>
                    <a:ext uri="{9D8B030D-6E8A-4147-A177-3AD203B41FA5}">
                      <a16:colId xmlns:a16="http://schemas.microsoft.com/office/drawing/2014/main" val="1335554003"/>
                    </a:ext>
                  </a:extLst>
                </a:gridCol>
              </a:tblGrid>
              <a:tr h="408836">
                <a:tc>
                  <a:txBody>
                    <a:bodyPr/>
                    <a:lstStyle/>
                    <a:p>
                      <a:pPr algn="ctr" fontAlgn="b"/>
                      <a:r>
                        <a:rPr lang="en-IN" sz="1600" b="1" u="none" strike="noStrike" dirty="0">
                          <a:solidFill>
                            <a:schemeClr val="tx2"/>
                          </a:solidFill>
                          <a:effectLst/>
                          <a:latin typeface="Circular Std Medium" panose="020B0604020101010102" pitchFamily="34" charset="0"/>
                          <a:cs typeface="Circular Std Medium" panose="020B0604020101010102" pitchFamily="34" charset="0"/>
                        </a:rPr>
                        <a:t>Task</a:t>
                      </a:r>
                      <a:endParaRPr lang="en-IN" sz="1600" b="1" i="0" u="none" strike="noStrike" dirty="0">
                        <a:solidFill>
                          <a:schemeClr val="tx2"/>
                        </a:solidFill>
                        <a:effectLst/>
                        <a:latin typeface="Circular Std Medium" panose="020B0604020101010102" pitchFamily="34" charset="0"/>
                        <a:cs typeface="Circular Std Medium" panose="020B060402010101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solidFill>
                            <a:schemeClr val="tx2"/>
                          </a:solidFill>
                          <a:effectLst/>
                          <a:latin typeface="Circular Std Medium" panose="020B0604020101010102" pitchFamily="34" charset="0"/>
                          <a:cs typeface="Circular Std Medium" panose="020B0604020101010102" pitchFamily="34" charset="0"/>
                        </a:rPr>
                        <a:t>Deadline</a:t>
                      </a:r>
                      <a:endParaRPr lang="en-IN" sz="1600" b="1" i="0" u="none" strike="noStrike" dirty="0">
                        <a:solidFill>
                          <a:schemeClr val="tx2"/>
                        </a:solidFill>
                        <a:effectLst/>
                        <a:latin typeface="Circular Std Medium" panose="020B0604020101010102" pitchFamily="34" charset="0"/>
                        <a:cs typeface="Circular Std Medium" panose="020B060402010101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600" b="1" u="none" strike="noStrike" dirty="0">
                          <a:solidFill>
                            <a:schemeClr val="tx2"/>
                          </a:solidFill>
                          <a:effectLst/>
                          <a:latin typeface="Circular Std Medium" panose="020B0604020101010102" pitchFamily="34" charset="0"/>
                          <a:cs typeface="Circular Std Medium" panose="020B0604020101010102" pitchFamily="34" charset="0"/>
                        </a:rPr>
                        <a:t>Member responsible</a:t>
                      </a:r>
                      <a:endParaRPr lang="en-IN" sz="1600" b="1" i="0" u="none" strike="noStrike" dirty="0">
                        <a:solidFill>
                          <a:schemeClr val="tx2"/>
                        </a:solidFill>
                        <a:effectLst/>
                        <a:latin typeface="Circular Std Medium" panose="020B0604020101010102" pitchFamily="34" charset="0"/>
                        <a:cs typeface="Circular Std Medium" panose="020B060402010101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112593"/>
                  </a:ext>
                </a:extLst>
              </a:tr>
              <a:tr h="408836">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Dataset Collection </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23-02-2024</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err="1">
                          <a:solidFill>
                            <a:schemeClr val="tx2"/>
                          </a:solidFill>
                          <a:effectLst/>
                          <a:latin typeface="Circular Std Book" panose="020B0604020101020102" pitchFamily="34" charset="0"/>
                          <a:cs typeface="Circular Std Book" panose="020B0604020101020102" pitchFamily="34" charset="0"/>
                        </a:rPr>
                        <a:t>Sanath</a:t>
                      </a:r>
                      <a:r>
                        <a:rPr lang="en-IN" sz="1400" u="none" strike="noStrike" dirty="0">
                          <a:solidFill>
                            <a:schemeClr val="tx2"/>
                          </a:solidFill>
                          <a:effectLst/>
                          <a:latin typeface="Circular Std Book" panose="020B0604020101020102" pitchFamily="34" charset="0"/>
                          <a:cs typeface="Circular Std Book" panose="020B0604020101020102" pitchFamily="34" charset="0"/>
                        </a:rPr>
                        <a:t> </a:t>
                      </a:r>
                      <a:r>
                        <a:rPr lang="en-IN" sz="1400" u="none" strike="noStrike" dirty="0" err="1">
                          <a:solidFill>
                            <a:schemeClr val="tx2"/>
                          </a:solidFill>
                          <a:effectLst/>
                          <a:latin typeface="Circular Std Book" panose="020B0604020101020102" pitchFamily="34" charset="0"/>
                          <a:cs typeface="Circular Std Book" panose="020B0604020101020102" pitchFamily="34" charset="0"/>
                        </a:rPr>
                        <a:t>Haritsa</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1604749"/>
                  </a:ext>
                </a:extLst>
              </a:tr>
              <a:tr h="408836">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Data Profiling</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27-02-2024</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err="1">
                          <a:solidFill>
                            <a:schemeClr val="tx2"/>
                          </a:solidFill>
                          <a:effectLst/>
                          <a:latin typeface="Circular Std Book" panose="020B0604020101020102" pitchFamily="34" charset="0"/>
                          <a:cs typeface="Circular Std Book" panose="020B0604020101020102" pitchFamily="34" charset="0"/>
                        </a:rPr>
                        <a:t>Spoorti</a:t>
                      </a:r>
                      <a:r>
                        <a:rPr lang="en-IN" sz="1400" u="none" strike="noStrike" dirty="0">
                          <a:solidFill>
                            <a:schemeClr val="tx2"/>
                          </a:solidFill>
                          <a:effectLst/>
                          <a:latin typeface="Circular Std Book" panose="020B0604020101020102" pitchFamily="34" charset="0"/>
                          <a:cs typeface="Circular Std Book" panose="020B0604020101020102" pitchFamily="34" charset="0"/>
                        </a:rPr>
                        <a:t> </a:t>
                      </a:r>
                      <a:r>
                        <a:rPr lang="en-IN" sz="1400" u="none" strike="noStrike" dirty="0" err="1">
                          <a:solidFill>
                            <a:schemeClr val="tx2"/>
                          </a:solidFill>
                          <a:effectLst/>
                          <a:latin typeface="Circular Std Book" panose="020B0604020101020102" pitchFamily="34" charset="0"/>
                          <a:cs typeface="Circular Std Book" panose="020B0604020101020102" pitchFamily="34" charset="0"/>
                        </a:rPr>
                        <a:t>Basarkod</a:t>
                      </a:r>
                      <a:r>
                        <a:rPr lang="en-IN" sz="1400" u="none" strike="noStrike" dirty="0">
                          <a:solidFill>
                            <a:schemeClr val="tx2"/>
                          </a:solidFill>
                          <a:effectLst/>
                          <a:latin typeface="Circular Std Book" panose="020B0604020101020102" pitchFamily="34" charset="0"/>
                          <a:cs typeface="Circular Std Book" panose="020B0604020101020102" pitchFamily="34" charset="0"/>
                        </a:rPr>
                        <a:t> Math</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6130807"/>
                  </a:ext>
                </a:extLst>
              </a:tr>
              <a:tr h="408836">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Data Quality</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29-02-2024</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Aniket </a:t>
                      </a:r>
                      <a:r>
                        <a:rPr lang="en-IN" sz="1400" u="none" strike="noStrike" dirty="0" err="1">
                          <a:solidFill>
                            <a:schemeClr val="tx2"/>
                          </a:solidFill>
                          <a:effectLst/>
                          <a:latin typeface="Circular Std Book" panose="020B0604020101020102" pitchFamily="34" charset="0"/>
                          <a:cs typeface="Circular Std Book" panose="020B0604020101020102" pitchFamily="34" charset="0"/>
                        </a:rPr>
                        <a:t>Ghetla</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8107235"/>
                  </a:ext>
                </a:extLst>
              </a:tr>
              <a:tr h="408836">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Data Uncleaning</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02-03-2024</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err="1">
                          <a:solidFill>
                            <a:schemeClr val="tx2"/>
                          </a:solidFill>
                          <a:effectLst/>
                          <a:latin typeface="Circular Std Book" panose="020B0604020101020102" pitchFamily="34" charset="0"/>
                          <a:cs typeface="Circular Std Book" panose="020B0604020101020102" pitchFamily="34" charset="0"/>
                        </a:rPr>
                        <a:t>Kshema</a:t>
                      </a:r>
                      <a:r>
                        <a:rPr lang="en-IN" sz="1400" u="none" strike="noStrike" dirty="0">
                          <a:solidFill>
                            <a:schemeClr val="tx2"/>
                          </a:solidFill>
                          <a:effectLst/>
                          <a:latin typeface="Circular Std Book" panose="020B0604020101020102" pitchFamily="34" charset="0"/>
                          <a:cs typeface="Circular Std Book" panose="020B0604020101020102" pitchFamily="34" charset="0"/>
                        </a:rPr>
                        <a:t> </a:t>
                      </a:r>
                      <a:r>
                        <a:rPr lang="en-IN" sz="1400" u="none" strike="noStrike" dirty="0" err="1">
                          <a:solidFill>
                            <a:schemeClr val="tx2"/>
                          </a:solidFill>
                          <a:effectLst/>
                          <a:latin typeface="Circular Std Book" panose="020B0604020101020102" pitchFamily="34" charset="0"/>
                          <a:cs typeface="Circular Std Book" panose="020B0604020101020102" pitchFamily="34" charset="0"/>
                        </a:rPr>
                        <a:t>Iliger</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7872383"/>
                  </a:ext>
                </a:extLst>
              </a:tr>
              <a:tr h="408836">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Data Cleaning</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04-02-2024</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Vandit Bhalla</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3749305"/>
                  </a:ext>
                </a:extLst>
              </a:tr>
              <a:tr h="408836">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Presentation</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a:solidFill>
                            <a:schemeClr val="tx2"/>
                          </a:solidFill>
                          <a:effectLst/>
                          <a:latin typeface="Circular Std Book" panose="020B0604020101020102" pitchFamily="34" charset="0"/>
                          <a:cs typeface="Circular Std Book" panose="020B0604020101020102" pitchFamily="34" charset="0"/>
                        </a:rPr>
                        <a:t>05-03-2024</a:t>
                      </a:r>
                      <a:endParaRPr lang="en-IN" sz="1400" b="0" i="0" u="none" strike="noStrike">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400" u="none" strike="noStrike" dirty="0">
                          <a:solidFill>
                            <a:schemeClr val="tx2"/>
                          </a:solidFill>
                          <a:effectLst/>
                          <a:latin typeface="Circular Std Book" panose="020B0604020101020102" pitchFamily="34" charset="0"/>
                          <a:cs typeface="Circular Std Book" panose="020B0604020101020102" pitchFamily="34" charset="0"/>
                        </a:rPr>
                        <a:t>All Members</a:t>
                      </a:r>
                      <a:endParaRPr lang="en-IN" sz="1400" b="0" i="0" u="none" strike="noStrike" dirty="0">
                        <a:solidFill>
                          <a:schemeClr val="tx2"/>
                        </a:solidFill>
                        <a:effectLst/>
                        <a:latin typeface="Circular Std Book" panose="020B0604020101020102" pitchFamily="34" charset="0"/>
                        <a:cs typeface="Circular Std Book" panose="020B0604020101020102"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48251304"/>
                  </a:ext>
                </a:extLst>
              </a:tr>
            </a:tbl>
          </a:graphicData>
        </a:graphic>
      </p:graphicFrame>
      <p:sp>
        <p:nvSpPr>
          <p:cNvPr id="3" name="Subtitle 3">
            <a:extLst>
              <a:ext uri="{FF2B5EF4-FFF2-40B4-BE49-F238E27FC236}">
                <a16:creationId xmlns:a16="http://schemas.microsoft.com/office/drawing/2014/main" id="{ED77A673-F688-2438-A769-6D86522EEA8F}"/>
              </a:ext>
            </a:extLst>
          </p:cNvPr>
          <p:cNvSpPr>
            <a:spLocks noGrp="1"/>
          </p:cNvSpPr>
          <p:nvPr>
            <p:ph type="subTitle" idx="1"/>
          </p:nvPr>
        </p:nvSpPr>
        <p:spPr>
          <a:xfrm>
            <a:off x="725432" y="1453468"/>
            <a:ext cx="5119555" cy="850462"/>
          </a:xfrm>
        </p:spPr>
        <p:txBody>
          <a:bodyPr>
            <a:normAutofit/>
          </a:bodyPr>
          <a:lstStyle/>
          <a:p>
            <a:pPr algn="l">
              <a:lnSpc>
                <a:spcPct val="100000"/>
              </a:lnSpc>
            </a:pPr>
            <a:r>
              <a:rPr lang="en" sz="1800" dirty="0">
                <a:solidFill>
                  <a:schemeClr val="tx2"/>
                </a:solidFill>
                <a:latin typeface="Circular Std Medium" panose="020B0604020101010102" pitchFamily="34" charset="0"/>
                <a:cs typeface="Circular Std Medium" panose="020B0604020101010102" pitchFamily="34" charset="0"/>
              </a:rPr>
              <a:t>In order to fulfill the project goals the following tasks were needed to be completed:</a:t>
            </a:r>
          </a:p>
          <a:p>
            <a:pPr algn="l">
              <a:lnSpc>
                <a:spcPct val="100000"/>
              </a:lnSpc>
            </a:pPr>
            <a:endParaRPr lang="en" sz="1800" dirty="0">
              <a:solidFill>
                <a:schemeClr val="tx2"/>
              </a:solidFill>
              <a:latin typeface="Circular Std Book" panose="020B0604020101020102" pitchFamily="34" charset="0"/>
              <a:cs typeface="Circular Std Book" panose="020B0604020101020102" pitchFamily="34" charset="0"/>
            </a:endParaRPr>
          </a:p>
          <a:p>
            <a:pPr algn="l">
              <a:lnSpc>
                <a:spcPct val="100000"/>
              </a:lnSpc>
            </a:pPr>
            <a:endParaRPr lang="en-IN" sz="1800" dirty="0">
              <a:solidFill>
                <a:schemeClr val="tx2"/>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261248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215A579-9C78-8F0B-8097-28A2143189A5}"/>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DB4A91AE-F775-AFC9-F3CC-AA6B96371E43}"/>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pic>
        <p:nvPicPr>
          <p:cNvPr id="172" name="Picture 171">
            <a:extLst>
              <a:ext uri="{FF2B5EF4-FFF2-40B4-BE49-F238E27FC236}">
                <a16:creationId xmlns:a16="http://schemas.microsoft.com/office/drawing/2014/main" id="{1EAE3492-C406-F946-6883-5257E3FDC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9E2F94EA-2456-1A6D-AB67-F56E977BCA6D}"/>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58148E15-2249-132C-3EDA-0AB91AC150FE}"/>
              </a:ext>
            </a:extLst>
          </p:cNvPr>
          <p:cNvSpPr>
            <a:spLocks noGrp="1"/>
          </p:cNvSpPr>
          <p:nvPr>
            <p:ph type="subTitle" idx="1"/>
          </p:nvPr>
        </p:nvSpPr>
        <p:spPr>
          <a:xfrm>
            <a:off x="725433" y="1453467"/>
            <a:ext cx="3846568" cy="1271803"/>
          </a:xfrm>
        </p:spPr>
        <p:txBody>
          <a:bodyPr>
            <a:noAutofit/>
          </a:bodyPr>
          <a:lstStyle/>
          <a:p>
            <a:pPr marL="285750" indent="-285750" algn="l">
              <a:lnSpc>
                <a:spcPct val="100000"/>
              </a:lnSpc>
              <a:buFont typeface="Circular Std Medium" panose="020B0604020101010102" pitchFamily="34" charset="0"/>
              <a:buChar char="•"/>
            </a:pPr>
            <a:r>
              <a:rPr lang="en-US" sz="1800" dirty="0">
                <a:solidFill>
                  <a:schemeClr val="tx2"/>
                </a:solidFill>
                <a:latin typeface="Circular Std Medium" panose="020B0604020101010102" pitchFamily="34" charset="0"/>
                <a:cs typeface="Circular Std Medium" panose="020B0604020101010102" pitchFamily="34" charset="0"/>
              </a:rPr>
              <a:t>Standardize columns</a:t>
            </a:r>
          </a:p>
          <a:p>
            <a:pPr marL="285750" indent="-285750" algn="l">
              <a:lnSpc>
                <a:spcPct val="100000"/>
              </a:lnSpc>
              <a:buFont typeface="Circular Std Medium" panose="020B0604020101010102" pitchFamily="34" charset="0"/>
              <a:buChar char="•"/>
            </a:pPr>
            <a:r>
              <a:rPr lang="en-US" sz="1800" b="0" i="0" dirty="0" err="1">
                <a:solidFill>
                  <a:schemeClr val="tx2"/>
                </a:solidFill>
                <a:effectLst/>
                <a:latin typeface="Circular Std Medium" panose="020B0604020101010102" pitchFamily="34" charset="0"/>
                <a:cs typeface="Circular Std Medium" panose="020B0604020101010102" pitchFamily="34" charset="0"/>
              </a:rPr>
              <a:t>YearStart</a:t>
            </a:r>
            <a:r>
              <a:rPr lang="en-US" sz="1800" b="0" i="0" dirty="0">
                <a:solidFill>
                  <a:schemeClr val="tx2"/>
                </a:solidFill>
                <a:effectLst/>
                <a:latin typeface="Circular Std Medium" panose="020B0604020101010102" pitchFamily="34" charset="0"/>
                <a:cs typeface="Circular Std Medium" panose="020B0604020101010102" pitchFamily="34" charset="0"/>
              </a:rPr>
              <a:t> -REPLACE([</a:t>
            </a:r>
            <a:r>
              <a:rPr lang="en-US" sz="1800" b="0" i="0" dirty="0" err="1">
                <a:solidFill>
                  <a:schemeClr val="tx2"/>
                </a:solidFill>
                <a:effectLst/>
                <a:latin typeface="Circular Std Medium" panose="020B0604020101010102" pitchFamily="34" charset="0"/>
                <a:cs typeface="Circular Std Medium" panose="020B0604020101010102" pitchFamily="34" charset="0"/>
              </a:rPr>
              <a:t>YearStartNew</a:t>
            </a:r>
            <a:r>
              <a:rPr lang="en-US" sz="1800" b="0" i="0" dirty="0">
                <a:solidFill>
                  <a:schemeClr val="tx2"/>
                </a:solidFill>
                <a:effectLst/>
                <a:latin typeface="Circular Std Medium" panose="020B0604020101010102" pitchFamily="34" charset="0"/>
                <a:cs typeface="Circular Std Medium" panose="020B0604020101010102" pitchFamily="34" charset="0"/>
              </a:rPr>
              <a:t>], '2k15', '2015')</a:t>
            </a:r>
          </a:p>
        </p:txBody>
      </p:sp>
      <p:pic>
        <p:nvPicPr>
          <p:cNvPr id="3" name="Picture 2" descr="A screenshot of a computer">
            <a:extLst>
              <a:ext uri="{FF2B5EF4-FFF2-40B4-BE49-F238E27FC236}">
                <a16:creationId xmlns:a16="http://schemas.microsoft.com/office/drawing/2014/main" id="{15CFB0F1-9070-D9A1-E0EF-E9BB1BD6A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458" y="1396491"/>
            <a:ext cx="5613129" cy="3958216"/>
          </a:xfrm>
          <a:prstGeom prst="rect">
            <a:avLst/>
          </a:prstGeom>
        </p:spPr>
      </p:pic>
      <p:sp>
        <p:nvSpPr>
          <p:cNvPr id="5" name="TextBox 4">
            <a:extLst>
              <a:ext uri="{FF2B5EF4-FFF2-40B4-BE49-F238E27FC236}">
                <a16:creationId xmlns:a16="http://schemas.microsoft.com/office/drawing/2014/main" id="{AAB74E17-9A3C-5A71-7769-979761C69B27}"/>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18</a:t>
            </a:r>
            <a:endParaRPr lang="en-IN" dirty="0">
              <a:solidFill>
                <a:schemeClr val="tx2"/>
              </a:solidFill>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827745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26153E9-89C6-7C9A-F86F-95D328C176B6}"/>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AC7AF745-8427-0F7F-342D-843C68BCB273}"/>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pic>
        <p:nvPicPr>
          <p:cNvPr id="172" name="Picture 171">
            <a:extLst>
              <a:ext uri="{FF2B5EF4-FFF2-40B4-BE49-F238E27FC236}">
                <a16:creationId xmlns:a16="http://schemas.microsoft.com/office/drawing/2014/main" id="{7E935CB2-D1BA-EADB-0FB6-25C6B00ED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706B6ED6-7C1F-E70A-FC9E-0D1CC77D0833}"/>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AF845C81-014C-B32F-583B-46B83DA3BAED}"/>
              </a:ext>
            </a:extLst>
          </p:cNvPr>
          <p:cNvSpPr>
            <a:spLocks noGrp="1"/>
          </p:cNvSpPr>
          <p:nvPr>
            <p:ph type="subTitle" idx="1"/>
          </p:nvPr>
        </p:nvSpPr>
        <p:spPr>
          <a:xfrm>
            <a:off x="725433" y="1453467"/>
            <a:ext cx="3846568" cy="1271803"/>
          </a:xfrm>
        </p:spPr>
        <p:txBody>
          <a:bodyPr>
            <a:noAutofit/>
          </a:bodyPr>
          <a:lstStyle/>
          <a:p>
            <a:pPr marL="285750" indent="-285750" algn="l">
              <a:lnSpc>
                <a:spcPct val="100000"/>
              </a:lnSpc>
              <a:buFont typeface="Circular Std Medium" panose="020B0604020101010102" pitchFamily="34" charset="0"/>
              <a:buChar char="•"/>
            </a:pPr>
            <a:r>
              <a:rPr lang="en-US" sz="1800" dirty="0">
                <a:solidFill>
                  <a:schemeClr val="tx2"/>
                </a:solidFill>
                <a:latin typeface="Circular Std Medium" panose="020B0604020101010102" pitchFamily="34" charset="0"/>
                <a:cs typeface="Circular Std Medium" panose="020B0604020101010102" pitchFamily="34" charset="0"/>
              </a:rPr>
              <a:t>Replace Null values</a:t>
            </a:r>
          </a:p>
          <a:p>
            <a:pPr marL="285750" indent="-285750" algn="l">
              <a:lnSpc>
                <a:spcPct val="100000"/>
              </a:lnSpc>
              <a:buFont typeface="Circular Std Medium" panose="020B0604020101010102" pitchFamily="34" charset="0"/>
              <a:buChar char="•"/>
            </a:pPr>
            <a:r>
              <a:rPr lang="en-US" sz="1800" b="0" i="0" dirty="0">
                <a:solidFill>
                  <a:schemeClr val="tx2"/>
                </a:solidFill>
                <a:effectLst/>
                <a:latin typeface="Circular Std Medium" panose="020B0604020101010102" pitchFamily="34" charset="0"/>
                <a:cs typeface="Circular Std Medium" panose="020B0604020101010102" pitchFamily="34" charset="0"/>
              </a:rPr>
              <a:t>IF ISNULL([</a:t>
            </a:r>
            <a:r>
              <a:rPr lang="en-US" sz="1800" b="0" i="0" dirty="0" err="1">
                <a:solidFill>
                  <a:schemeClr val="tx2"/>
                </a:solidFill>
                <a:effectLst/>
                <a:latin typeface="Circular Std Medium" panose="020B0604020101010102" pitchFamily="34" charset="0"/>
                <a:cs typeface="Circular Std Medium" panose="020B0604020101010102" pitchFamily="34" charset="0"/>
              </a:rPr>
              <a:t>YearEndNew</a:t>
            </a:r>
            <a:r>
              <a:rPr lang="en-US" sz="1800" b="0" i="0" dirty="0">
                <a:solidFill>
                  <a:schemeClr val="tx2"/>
                </a:solidFill>
                <a:effectLst/>
                <a:latin typeface="Circular Std Medium" panose="020B0604020101010102" pitchFamily="34" charset="0"/>
                <a:cs typeface="Circular Std Medium" panose="020B0604020101010102" pitchFamily="34" charset="0"/>
              </a:rPr>
              <a:t>]) THEN '2019' ELSE STR([</a:t>
            </a:r>
            <a:r>
              <a:rPr lang="en-US" sz="1800" b="0" i="0" dirty="0" err="1">
                <a:solidFill>
                  <a:schemeClr val="tx2"/>
                </a:solidFill>
                <a:effectLst/>
                <a:latin typeface="Circular Std Medium" panose="020B0604020101010102" pitchFamily="34" charset="0"/>
                <a:cs typeface="Circular Std Medium" panose="020B0604020101010102" pitchFamily="34" charset="0"/>
              </a:rPr>
              <a:t>YearEndNew</a:t>
            </a:r>
            <a:r>
              <a:rPr lang="en-US" sz="1800" b="0" i="0" dirty="0">
                <a:solidFill>
                  <a:schemeClr val="tx2"/>
                </a:solidFill>
                <a:effectLst/>
                <a:latin typeface="Circular Std Medium" panose="020B0604020101010102" pitchFamily="34" charset="0"/>
                <a:cs typeface="Circular Std Medium" panose="020B0604020101010102" pitchFamily="34" charset="0"/>
              </a:rPr>
              <a:t>]) END</a:t>
            </a:r>
          </a:p>
        </p:txBody>
      </p:sp>
      <p:pic>
        <p:nvPicPr>
          <p:cNvPr id="4" name="Picture 3" descr="A screenshot of a computer&#10;&#10;Description automatically generated">
            <a:extLst>
              <a:ext uri="{FF2B5EF4-FFF2-40B4-BE49-F238E27FC236}">
                <a16:creationId xmlns:a16="http://schemas.microsoft.com/office/drawing/2014/main" id="{4B244979-45EA-E41C-61AE-61D23A3AA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967" y="1453467"/>
            <a:ext cx="6154111" cy="3930173"/>
          </a:xfrm>
          <a:prstGeom prst="rect">
            <a:avLst/>
          </a:prstGeom>
        </p:spPr>
      </p:pic>
      <p:sp>
        <p:nvSpPr>
          <p:cNvPr id="5" name="TextBox 4">
            <a:extLst>
              <a:ext uri="{FF2B5EF4-FFF2-40B4-BE49-F238E27FC236}">
                <a16:creationId xmlns:a16="http://schemas.microsoft.com/office/drawing/2014/main" id="{313FC467-DB7B-A6C3-3EE9-73514A0E34A3}"/>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19</a:t>
            </a:r>
            <a:endParaRPr lang="en-IN" dirty="0">
              <a:solidFill>
                <a:schemeClr val="tx2"/>
              </a:solidFill>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2896537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6CEA8700-14E6-E3A3-D985-AF7F1E4FC371}"/>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AF9579AC-0C12-88F7-B100-4CBA8C536C5D}"/>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pic>
        <p:nvPicPr>
          <p:cNvPr id="172" name="Picture 171">
            <a:extLst>
              <a:ext uri="{FF2B5EF4-FFF2-40B4-BE49-F238E27FC236}">
                <a16:creationId xmlns:a16="http://schemas.microsoft.com/office/drawing/2014/main" id="{F63A9437-361D-2570-64A0-72478943F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4070F131-ECCB-99E4-B022-6EC5FF5C5FB9}"/>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46B87B1A-6748-EB3C-8BE0-5CA513FA35AA}"/>
              </a:ext>
            </a:extLst>
          </p:cNvPr>
          <p:cNvSpPr>
            <a:spLocks noGrp="1"/>
          </p:cNvSpPr>
          <p:nvPr>
            <p:ph type="subTitle" idx="1"/>
          </p:nvPr>
        </p:nvSpPr>
        <p:spPr>
          <a:xfrm>
            <a:off x="725433" y="1453467"/>
            <a:ext cx="3846568" cy="1271803"/>
          </a:xfrm>
        </p:spPr>
        <p:txBody>
          <a:bodyPr>
            <a:noAutofit/>
          </a:bodyPr>
          <a:lstStyle/>
          <a:p>
            <a:pPr marL="285750" indent="-285750" algn="l">
              <a:lnSpc>
                <a:spcPct val="100000"/>
              </a:lnSpc>
              <a:buFont typeface="Circular Std Medium" panose="020B0604020101010102" pitchFamily="34" charset="0"/>
              <a:buChar char="•"/>
            </a:pPr>
            <a:r>
              <a:rPr lang="en-US" sz="1800" dirty="0">
                <a:solidFill>
                  <a:schemeClr val="tx2"/>
                </a:solidFill>
                <a:latin typeface="Circular Std Medium" panose="020B0604020101010102" pitchFamily="34" charset="0"/>
                <a:cs typeface="Circular Std Medium" panose="020B0604020101010102" pitchFamily="34" charset="0"/>
              </a:rPr>
              <a:t>Correct mapping</a:t>
            </a:r>
          </a:p>
          <a:p>
            <a:pPr marL="285750" indent="-285750" algn="l">
              <a:lnSpc>
                <a:spcPct val="100000"/>
              </a:lnSpc>
              <a:buFont typeface="Circular Std Medium" panose="020B0604020101010102" pitchFamily="34" charset="0"/>
              <a:buChar char="•"/>
            </a:pPr>
            <a:r>
              <a:rPr lang="en-US" sz="1800" b="0" i="0" dirty="0">
                <a:solidFill>
                  <a:schemeClr val="tx2"/>
                </a:solidFill>
                <a:effectLst/>
                <a:latin typeface="Circular Std Medium" panose="020B0604020101010102" pitchFamily="34" charset="0"/>
                <a:cs typeface="Circular Std Medium" panose="020B0604020101010102" pitchFamily="34" charset="0"/>
              </a:rPr>
              <a:t>Replacing location name with correct name using location id -IF [</a:t>
            </a:r>
            <a:r>
              <a:rPr lang="en-US" sz="1800" b="0" i="0" dirty="0" err="1">
                <a:solidFill>
                  <a:schemeClr val="tx2"/>
                </a:solidFill>
                <a:effectLst/>
                <a:latin typeface="Circular Std Medium" panose="020B0604020101010102" pitchFamily="34" charset="0"/>
                <a:cs typeface="Circular Std Medium" panose="020B0604020101010102" pitchFamily="34" charset="0"/>
              </a:rPr>
              <a:t>LocationID</a:t>
            </a:r>
            <a:r>
              <a:rPr lang="en-US" sz="1800" b="0" i="0" dirty="0">
                <a:solidFill>
                  <a:schemeClr val="tx2"/>
                </a:solidFill>
                <a:effectLst/>
                <a:latin typeface="Circular Std Medium" panose="020B0604020101010102" pitchFamily="34" charset="0"/>
                <a:cs typeface="Circular Std Medium" panose="020B0604020101010102" pitchFamily="34" charset="0"/>
              </a:rPr>
              <a:t>] = 99 THEN 'United States' ELSE [</a:t>
            </a:r>
            <a:r>
              <a:rPr lang="en-US" sz="1800" b="0" i="0" dirty="0" err="1">
                <a:solidFill>
                  <a:schemeClr val="tx2"/>
                </a:solidFill>
                <a:effectLst/>
                <a:latin typeface="Circular Std Medium" panose="020B0604020101010102" pitchFamily="34" charset="0"/>
                <a:cs typeface="Circular Std Medium" panose="020B0604020101010102" pitchFamily="34" charset="0"/>
              </a:rPr>
              <a:t>Location_New</a:t>
            </a:r>
            <a:r>
              <a:rPr lang="en-US" sz="1800" b="0" i="0" dirty="0">
                <a:solidFill>
                  <a:schemeClr val="tx2"/>
                </a:solidFill>
                <a:effectLst/>
                <a:latin typeface="Circular Std Medium" panose="020B0604020101010102" pitchFamily="34" charset="0"/>
                <a:cs typeface="Circular Std Medium" panose="020B0604020101010102" pitchFamily="34" charset="0"/>
              </a:rPr>
              <a:t>] END</a:t>
            </a:r>
          </a:p>
        </p:txBody>
      </p:sp>
      <p:pic>
        <p:nvPicPr>
          <p:cNvPr id="3" name="Picture 2" descr="A screenshot of a computer&#10;&#10;Description automatically generated">
            <a:extLst>
              <a:ext uri="{FF2B5EF4-FFF2-40B4-BE49-F238E27FC236}">
                <a16:creationId xmlns:a16="http://schemas.microsoft.com/office/drawing/2014/main" id="{A78922B5-C44A-0CC3-65C0-906670226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3000" y="1413909"/>
            <a:ext cx="6232180" cy="4023869"/>
          </a:xfrm>
          <a:prstGeom prst="rect">
            <a:avLst/>
          </a:prstGeom>
        </p:spPr>
      </p:pic>
      <p:sp>
        <p:nvSpPr>
          <p:cNvPr id="5" name="TextBox 4">
            <a:extLst>
              <a:ext uri="{FF2B5EF4-FFF2-40B4-BE49-F238E27FC236}">
                <a16:creationId xmlns:a16="http://schemas.microsoft.com/office/drawing/2014/main" id="{F1A036EC-B9EC-AA10-6483-CB7E73C6EE79}"/>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20</a:t>
            </a:r>
            <a:endParaRPr lang="en-IN" dirty="0">
              <a:solidFill>
                <a:schemeClr val="tx2"/>
              </a:solidFill>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2656658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7" name="Google Shape;702;p36">
            <a:extLst>
              <a:ext uri="{FF2B5EF4-FFF2-40B4-BE49-F238E27FC236}">
                <a16:creationId xmlns:a16="http://schemas.microsoft.com/office/drawing/2014/main" id="{205A422E-1A20-2570-28CF-9F3A7807AAC5}"/>
              </a:ext>
            </a:extLst>
          </p:cNvPr>
          <p:cNvSpPr/>
          <p:nvPr/>
        </p:nvSpPr>
        <p:spPr>
          <a:xfrm>
            <a:off x="7976062" y="1405656"/>
            <a:ext cx="5978236" cy="6317583"/>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21</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Google Shape;159;p29">
            <a:extLst>
              <a:ext uri="{FF2B5EF4-FFF2-40B4-BE49-F238E27FC236}">
                <a16:creationId xmlns:a16="http://schemas.microsoft.com/office/drawing/2014/main" id="{3A4A2285-BC44-8671-B244-669B1847C03F}"/>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Conclusion</a:t>
            </a:r>
            <a:endParaRPr lang="en-IN" sz="7200" dirty="0">
              <a:solidFill>
                <a:schemeClr val="tx2"/>
              </a:solidFill>
              <a:latin typeface="Aharoni" panose="02010803020104030203" pitchFamily="2" charset="-79"/>
              <a:cs typeface="Aharoni" panose="02010803020104030203" pitchFamily="2" charset="-79"/>
            </a:endParaRPr>
          </a:p>
        </p:txBody>
      </p:sp>
      <p:sp>
        <p:nvSpPr>
          <p:cNvPr id="6" name="Subtitle 3">
            <a:extLst>
              <a:ext uri="{FF2B5EF4-FFF2-40B4-BE49-F238E27FC236}">
                <a16:creationId xmlns:a16="http://schemas.microsoft.com/office/drawing/2014/main" id="{68989E24-05EC-1A09-35DB-FBD1B558379C}"/>
              </a:ext>
            </a:extLst>
          </p:cNvPr>
          <p:cNvSpPr txBox="1">
            <a:spLocks/>
          </p:cNvSpPr>
          <p:nvPr/>
        </p:nvSpPr>
        <p:spPr>
          <a:xfrm>
            <a:off x="725431" y="1692580"/>
            <a:ext cx="5501197" cy="147452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00000"/>
              </a:lnSpc>
              <a:spcBef>
                <a:spcPts val="600"/>
              </a:spcBef>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We explored different tools and methods to unclean as well as clean a dataset.</a:t>
            </a:r>
          </a:p>
          <a:p>
            <a:pPr marL="285750" indent="-285750" algn="just">
              <a:lnSpc>
                <a:spcPct val="100000"/>
              </a:lnSpc>
              <a:spcBef>
                <a:spcPts val="600"/>
              </a:spcBef>
              <a:buFont typeface="Circular Std Medium" panose="020B0604020101010102" pitchFamily="34" charset="0"/>
              <a:buChar char="•"/>
            </a:pPr>
            <a:endParaRPr lang="en-US" sz="1600" dirty="0">
              <a:solidFill>
                <a:schemeClr val="tx2"/>
              </a:solidFill>
              <a:latin typeface="Circular Std Medium" panose="020B0604020101010102" pitchFamily="34" charset="0"/>
              <a:cs typeface="Circular Std Medium" panose="020B0604020101010102" pitchFamily="34" charset="0"/>
            </a:endParaRPr>
          </a:p>
          <a:p>
            <a:pPr marL="285750" indent="-285750" algn="just">
              <a:lnSpc>
                <a:spcPct val="100000"/>
              </a:lnSpc>
              <a:spcBef>
                <a:spcPts val="600"/>
              </a:spcBef>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Data profiling and exploring helps avoid additional production costs that can incur if raw data is used.</a:t>
            </a:r>
          </a:p>
          <a:p>
            <a:pPr marL="285750" indent="-285750" algn="just">
              <a:lnSpc>
                <a:spcPct val="100000"/>
              </a:lnSpc>
              <a:spcBef>
                <a:spcPts val="600"/>
              </a:spcBef>
              <a:buFont typeface="Circular Std Medium" panose="020B0604020101010102" pitchFamily="34" charset="0"/>
              <a:buChar char="•"/>
            </a:pPr>
            <a:endParaRPr lang="en-US" sz="1600" dirty="0">
              <a:solidFill>
                <a:schemeClr val="tx2"/>
              </a:solidFill>
              <a:latin typeface="Circular Std Medium" panose="020B0604020101010102" pitchFamily="34" charset="0"/>
              <a:cs typeface="Circular Std Medium" panose="020B0604020101010102" pitchFamily="34" charset="0"/>
            </a:endParaRPr>
          </a:p>
          <a:p>
            <a:pPr marL="285750" indent="-285750" algn="just">
              <a:lnSpc>
                <a:spcPct val="100000"/>
              </a:lnSpc>
              <a:spcBef>
                <a:spcPts val="600"/>
              </a:spcBef>
              <a:buFont typeface="Circular Std Medium" panose="020B0604020101010102" pitchFamily="34" charset="0"/>
              <a:buChar char="•"/>
            </a:pPr>
            <a:r>
              <a:rPr lang="en-US" sz="1600" dirty="0">
                <a:solidFill>
                  <a:schemeClr val="tx2"/>
                </a:solidFill>
                <a:latin typeface="Circular Std Medium" panose="020B0604020101010102" pitchFamily="34" charset="0"/>
                <a:cs typeface="Circular Std Medium" panose="020B0604020101010102" pitchFamily="34" charset="0"/>
              </a:rPr>
              <a:t>Having a high-quality dataset is a crucial aspect of the data analysis pipeline, a bad dataset can lead to inaccurate results. </a:t>
            </a:r>
          </a:p>
          <a:p>
            <a:pPr marL="285750" indent="-285750" algn="just">
              <a:lnSpc>
                <a:spcPct val="100000"/>
              </a:lnSpc>
              <a:spcBef>
                <a:spcPts val="600"/>
              </a:spcBef>
              <a:buFont typeface="Circular Std Medium" panose="020B0604020101010102" pitchFamily="34" charset="0"/>
              <a:buChar char="•"/>
            </a:pPr>
            <a:endParaRPr lang="en-US" sz="1600" dirty="0">
              <a:solidFill>
                <a:schemeClr val="tx2"/>
              </a:solidFill>
              <a:latin typeface="Circular Std Medium" panose="020B0604020101010102" pitchFamily="34" charset="0"/>
              <a:cs typeface="Circular Std Medium" panose="020B0604020101010102" pitchFamily="34" charset="0"/>
            </a:endParaRPr>
          </a:p>
        </p:txBody>
      </p:sp>
    </p:spTree>
    <p:extLst>
      <p:ext uri="{BB962C8B-B14F-4D97-AF65-F5344CB8AC3E}">
        <p14:creationId xmlns:p14="http://schemas.microsoft.com/office/powerpoint/2010/main" val="3900525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12339FE-25AD-A4D3-8AA1-91A929122F6A}"/>
            </a:ext>
          </a:extLst>
        </p:cNvPr>
        <p:cNvGrpSpPr/>
        <p:nvPr/>
      </p:nvGrpSpPr>
      <p:grpSpPr>
        <a:xfrm>
          <a:off x="0" y="0"/>
          <a:ext cx="0" cy="0"/>
          <a:chOff x="0" y="0"/>
          <a:chExt cx="0" cy="0"/>
        </a:xfrm>
      </p:grpSpPr>
      <p:sp>
        <p:nvSpPr>
          <p:cNvPr id="2" name="Google Shape;702;p36">
            <a:extLst>
              <a:ext uri="{FF2B5EF4-FFF2-40B4-BE49-F238E27FC236}">
                <a16:creationId xmlns:a16="http://schemas.microsoft.com/office/drawing/2014/main" id="{ECA6FE7B-24CB-4E13-81BE-A4A34AAB30AD}"/>
              </a:ext>
            </a:extLst>
          </p:cNvPr>
          <p:cNvSpPr/>
          <p:nvPr/>
        </p:nvSpPr>
        <p:spPr>
          <a:xfrm>
            <a:off x="2755638" y="1109709"/>
            <a:ext cx="5978236" cy="3830832"/>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TextBox 167">
            <a:extLst>
              <a:ext uri="{FF2B5EF4-FFF2-40B4-BE49-F238E27FC236}">
                <a16:creationId xmlns:a16="http://schemas.microsoft.com/office/drawing/2014/main" id="{CA79FBA0-C75A-C052-A87E-438B51037D57}"/>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6</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8B92B470-3546-518A-9449-8B906F190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8" name="Picture 7" descr="A black bottle with a drop of red liquid&#10;&#10;Description automatically generated">
            <a:extLst>
              <a:ext uri="{FF2B5EF4-FFF2-40B4-BE49-F238E27FC236}">
                <a16:creationId xmlns:a16="http://schemas.microsoft.com/office/drawing/2014/main" id="{955BAEAE-4515-9F9B-2C86-5A50DA848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56" y="4706471"/>
            <a:ext cx="1902778" cy="2037236"/>
          </a:xfrm>
          <a:prstGeom prst="rect">
            <a:avLst/>
          </a:prstGeom>
        </p:spPr>
      </p:pic>
      <p:sp>
        <p:nvSpPr>
          <p:cNvPr id="3" name="TextBox 2">
            <a:extLst>
              <a:ext uri="{FF2B5EF4-FFF2-40B4-BE49-F238E27FC236}">
                <a16:creationId xmlns:a16="http://schemas.microsoft.com/office/drawing/2014/main" id="{9DEC390F-D8E8-73E1-398F-150A41345C55}"/>
              </a:ext>
            </a:extLst>
          </p:cNvPr>
          <p:cNvSpPr txBox="1"/>
          <p:nvPr/>
        </p:nvSpPr>
        <p:spPr>
          <a:xfrm>
            <a:off x="2178769" y="2819152"/>
            <a:ext cx="7790900" cy="830997"/>
          </a:xfrm>
          <a:prstGeom prst="rect">
            <a:avLst/>
          </a:prstGeom>
          <a:noFill/>
        </p:spPr>
        <p:txBody>
          <a:bodyPr wrap="square" rtlCol="0">
            <a:spAutoFit/>
          </a:bodyPr>
          <a:lstStyle/>
          <a:p>
            <a:pPr algn="ctr"/>
            <a:r>
              <a:rPr lang="en-US" sz="4800" dirty="0">
                <a:solidFill>
                  <a:schemeClr val="accent1">
                    <a:lumMod val="60000"/>
                    <a:lumOff val="40000"/>
                  </a:schemeClr>
                </a:solidFill>
                <a:latin typeface="Circular Std Black" panose="020B0A04020101010102" pitchFamily="34" charset="0"/>
                <a:cs typeface="Circular Std Black" panose="020B0A04020101010102" pitchFamily="34" charset="0"/>
              </a:rPr>
              <a:t>Thank You</a:t>
            </a:r>
          </a:p>
        </p:txBody>
      </p:sp>
      <p:sp>
        <p:nvSpPr>
          <p:cNvPr id="9" name="TextBox 8">
            <a:extLst>
              <a:ext uri="{FF2B5EF4-FFF2-40B4-BE49-F238E27FC236}">
                <a16:creationId xmlns:a16="http://schemas.microsoft.com/office/drawing/2014/main" id="{AC01799F-B511-BC69-C6CB-72363A25581C}"/>
              </a:ext>
            </a:extLst>
          </p:cNvPr>
          <p:cNvSpPr txBox="1"/>
          <p:nvPr/>
        </p:nvSpPr>
        <p:spPr>
          <a:xfrm>
            <a:off x="2122168" y="2779962"/>
            <a:ext cx="7790900" cy="830997"/>
          </a:xfrm>
          <a:prstGeom prst="rect">
            <a:avLst/>
          </a:prstGeom>
          <a:noFill/>
        </p:spPr>
        <p:txBody>
          <a:bodyPr wrap="square" rtlCol="0">
            <a:spAutoFit/>
          </a:bodyPr>
          <a:lstStyle/>
          <a:p>
            <a:pPr algn="ctr"/>
            <a:r>
              <a:rPr lang="en-US" sz="4800" dirty="0">
                <a:solidFill>
                  <a:schemeClr val="bg1"/>
                </a:solidFill>
                <a:latin typeface="Circular Std Black" panose="020B0A04020101010102" pitchFamily="34" charset="0"/>
                <a:cs typeface="Circular Std Black" panose="020B0A04020101010102" pitchFamily="34" charset="0"/>
              </a:rPr>
              <a:t>Thank You</a:t>
            </a:r>
          </a:p>
        </p:txBody>
      </p:sp>
    </p:spTree>
    <p:extLst>
      <p:ext uri="{BB962C8B-B14F-4D97-AF65-F5344CB8AC3E}">
        <p14:creationId xmlns:p14="http://schemas.microsoft.com/office/powerpoint/2010/main" val="3882986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45" name="Google Shape;702;p36">
            <a:extLst>
              <a:ext uri="{FF2B5EF4-FFF2-40B4-BE49-F238E27FC236}">
                <a16:creationId xmlns:a16="http://schemas.microsoft.com/office/drawing/2014/main" id="{A8DD98A1-6EB6-A1A1-2374-11190681EF32}"/>
              </a:ext>
            </a:extLst>
          </p:cNvPr>
          <p:cNvSpPr/>
          <p:nvPr/>
        </p:nvSpPr>
        <p:spPr>
          <a:xfrm>
            <a:off x="7976062" y="1405656"/>
            <a:ext cx="5978236" cy="6317583"/>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6" name="Picture 415">
            <a:extLst>
              <a:ext uri="{FF2B5EF4-FFF2-40B4-BE49-F238E27FC236}">
                <a16:creationId xmlns:a16="http://schemas.microsoft.com/office/drawing/2014/main" id="{0A523C62-FE80-F6C2-FC12-3D4BBC75F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2" name="Subtitle 3">
            <a:extLst>
              <a:ext uri="{FF2B5EF4-FFF2-40B4-BE49-F238E27FC236}">
                <a16:creationId xmlns:a16="http://schemas.microsoft.com/office/drawing/2014/main" id="{BD921516-3A75-03CB-F991-E1ED6E157B13}"/>
              </a:ext>
            </a:extLst>
          </p:cNvPr>
          <p:cNvSpPr>
            <a:spLocks noGrp="1"/>
          </p:cNvSpPr>
          <p:nvPr>
            <p:ph type="subTitle" idx="1"/>
          </p:nvPr>
        </p:nvSpPr>
        <p:spPr>
          <a:xfrm>
            <a:off x="725432" y="1453468"/>
            <a:ext cx="5890579" cy="850462"/>
          </a:xfrm>
        </p:spPr>
        <p:txBody>
          <a:bodyPr>
            <a:normAutofit/>
          </a:bodyPr>
          <a:lstStyle/>
          <a:p>
            <a:pPr algn="l">
              <a:lnSpc>
                <a:spcPct val="100000"/>
              </a:lnSpc>
            </a:pPr>
            <a:r>
              <a:rPr lang="en-IN" sz="1800" dirty="0">
                <a:solidFill>
                  <a:schemeClr val="tx2"/>
                </a:solidFill>
                <a:latin typeface="Circular Std Medium" panose="020B0604020101010102" pitchFamily="34" charset="0"/>
                <a:cs typeface="Circular Std Medium" panose="020B0604020101010102" pitchFamily="34" charset="0"/>
              </a:rPr>
              <a:t>I</a:t>
            </a:r>
            <a:r>
              <a:rPr lang="en" sz="1800" dirty="0">
                <a:solidFill>
                  <a:schemeClr val="tx2"/>
                </a:solidFill>
                <a:latin typeface="Circular Std Medium" panose="020B0604020101010102" pitchFamily="34" charset="0"/>
                <a:cs typeface="Circular Std Medium" panose="020B0604020101010102" pitchFamily="34" charset="0"/>
              </a:rPr>
              <a:t>s this you every </a:t>
            </a:r>
            <a:r>
              <a:rPr lang="en-IN" sz="1800" dirty="0">
                <a:solidFill>
                  <a:schemeClr val="tx2"/>
                </a:solidFill>
                <a:latin typeface="Circular Std Medium" panose="020B0604020101010102" pitchFamily="34" charset="0"/>
                <a:cs typeface="Circular Std Medium" panose="020B0604020101010102" pitchFamily="34" charset="0"/>
              </a:rPr>
              <a:t>F</a:t>
            </a:r>
            <a:r>
              <a:rPr lang="en" sz="1800" dirty="0">
                <a:solidFill>
                  <a:schemeClr val="tx2"/>
                </a:solidFill>
                <a:latin typeface="Circular Std Medium" panose="020B0604020101010102" pitchFamily="34" charset="0"/>
                <a:cs typeface="Circular Std Medium" panose="020B0604020101010102" pitchFamily="34" charset="0"/>
              </a:rPr>
              <a:t>riday night ?</a:t>
            </a:r>
            <a:endParaRPr lang="en-IN" sz="1800" dirty="0">
              <a:solidFill>
                <a:schemeClr val="tx2"/>
              </a:solidFill>
              <a:latin typeface="Circular Std Book" panose="020B0604020101020102" pitchFamily="34" charset="0"/>
              <a:cs typeface="Circular Std Book" panose="020B0604020101020102" pitchFamily="34" charset="0"/>
            </a:endParaRPr>
          </a:p>
        </p:txBody>
      </p:sp>
      <p:sp>
        <p:nvSpPr>
          <p:cNvPr id="4" name="Google Shape;159;p29">
            <a:extLst>
              <a:ext uri="{FF2B5EF4-FFF2-40B4-BE49-F238E27FC236}">
                <a16:creationId xmlns:a16="http://schemas.microsoft.com/office/drawing/2014/main" id="{C793496E-A20A-54B9-A349-30E85E189A49}"/>
              </a:ext>
            </a:extLst>
          </p:cNvPr>
          <p:cNvSpPr txBox="1">
            <a:spLocks/>
          </p:cNvSpPr>
          <p:nvPr/>
        </p:nvSpPr>
        <p:spPr>
          <a:xfrm>
            <a:off x="654360" y="735241"/>
            <a:ext cx="8086228"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What do you do on weekends </a:t>
            </a:r>
            <a:r>
              <a:rPr lang="en-IN" sz="4000" dirty="0">
                <a:solidFill>
                  <a:schemeClr val="tx2"/>
                </a:solidFill>
                <a:latin typeface="Aptos ExtraBold" panose="020B0004020202020204" pitchFamily="34" charset="0"/>
                <a:cs typeface="Aharoni" panose="02010803020104030203" pitchFamily="2" charset="-79"/>
              </a:rPr>
              <a:t>?</a:t>
            </a:r>
            <a:endParaRPr lang="en-IN" sz="7200" dirty="0">
              <a:solidFill>
                <a:schemeClr val="tx2"/>
              </a:solidFill>
              <a:latin typeface="Aharoni" panose="02010803020104030203" pitchFamily="2" charset="-79"/>
              <a:cs typeface="Aharoni" panose="02010803020104030203" pitchFamily="2" charset="-79"/>
            </a:endParaRPr>
          </a:p>
        </p:txBody>
      </p:sp>
      <p:pic>
        <p:nvPicPr>
          <p:cNvPr id="6" name="Picture 5" descr="A bird drinking from a can&#10;&#10;Description automatically generated">
            <a:extLst>
              <a:ext uri="{FF2B5EF4-FFF2-40B4-BE49-F238E27FC236}">
                <a16:creationId xmlns:a16="http://schemas.microsoft.com/office/drawing/2014/main" id="{79A6F94B-3660-DD63-C5D0-BB67C087A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24" y="2030560"/>
            <a:ext cx="2468688" cy="3779809"/>
          </a:xfrm>
          <a:prstGeom prst="rect">
            <a:avLst/>
          </a:prstGeom>
        </p:spPr>
      </p:pic>
      <p:pic>
        <p:nvPicPr>
          <p:cNvPr id="8" name="Picture 7" descr="A hand holding a yellow cup&#10;&#10;Description automatically generated">
            <a:extLst>
              <a:ext uri="{FF2B5EF4-FFF2-40B4-BE49-F238E27FC236}">
                <a16:creationId xmlns:a16="http://schemas.microsoft.com/office/drawing/2014/main" id="{522B60DE-F35B-31F6-A025-E9B2D242A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037" y="3549582"/>
            <a:ext cx="4049899" cy="2260787"/>
          </a:xfrm>
          <a:prstGeom prst="rect">
            <a:avLst/>
          </a:prstGeom>
        </p:spPr>
      </p:pic>
      <p:sp>
        <p:nvSpPr>
          <p:cNvPr id="12" name="TextBox 11">
            <a:extLst>
              <a:ext uri="{FF2B5EF4-FFF2-40B4-BE49-F238E27FC236}">
                <a16:creationId xmlns:a16="http://schemas.microsoft.com/office/drawing/2014/main" id="{3906C531-AB65-9AB2-C9D3-9C66C6D4F9F4}"/>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3</a:t>
            </a:r>
            <a:endParaRPr lang="en-IN" dirty="0">
              <a:solidFill>
                <a:schemeClr val="tx2"/>
              </a:solidFill>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69975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13052C7-ACED-7CF2-BFC2-8C6796E36261}"/>
            </a:ext>
          </a:extLst>
        </p:cNvPr>
        <p:cNvGrpSpPr/>
        <p:nvPr/>
      </p:nvGrpSpPr>
      <p:grpSpPr>
        <a:xfrm>
          <a:off x="0" y="0"/>
          <a:ext cx="0" cy="0"/>
          <a:chOff x="0" y="0"/>
          <a:chExt cx="0" cy="0"/>
        </a:xfrm>
      </p:grpSpPr>
      <p:sp>
        <p:nvSpPr>
          <p:cNvPr id="245" name="Google Shape;702;p36">
            <a:extLst>
              <a:ext uri="{FF2B5EF4-FFF2-40B4-BE49-F238E27FC236}">
                <a16:creationId xmlns:a16="http://schemas.microsoft.com/office/drawing/2014/main" id="{BAF578C0-824B-0F4C-5E7F-3535BA6C9F08}"/>
              </a:ext>
            </a:extLst>
          </p:cNvPr>
          <p:cNvSpPr/>
          <p:nvPr/>
        </p:nvSpPr>
        <p:spPr>
          <a:xfrm>
            <a:off x="7976062" y="1405656"/>
            <a:ext cx="5978236" cy="6317583"/>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6" name="Picture 415">
            <a:extLst>
              <a:ext uri="{FF2B5EF4-FFF2-40B4-BE49-F238E27FC236}">
                <a16:creationId xmlns:a16="http://schemas.microsoft.com/office/drawing/2014/main" id="{BDF02C8A-2400-8F7F-29F2-A2E19DBCE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4" name="Google Shape;159;p29">
            <a:extLst>
              <a:ext uri="{FF2B5EF4-FFF2-40B4-BE49-F238E27FC236}">
                <a16:creationId xmlns:a16="http://schemas.microsoft.com/office/drawing/2014/main" id="{B135A126-7766-3943-1A90-70301C8A272C}"/>
              </a:ext>
            </a:extLst>
          </p:cNvPr>
          <p:cNvSpPr txBox="1">
            <a:spLocks/>
          </p:cNvSpPr>
          <p:nvPr/>
        </p:nvSpPr>
        <p:spPr>
          <a:xfrm>
            <a:off x="654360" y="735241"/>
            <a:ext cx="8086228"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What do you do on weekends </a:t>
            </a:r>
            <a:r>
              <a:rPr lang="en-IN" sz="4000" dirty="0">
                <a:solidFill>
                  <a:schemeClr val="tx2"/>
                </a:solidFill>
                <a:latin typeface="Aptos ExtraBold" panose="020B0004020202020204" pitchFamily="34" charset="0"/>
                <a:cs typeface="Aharoni" panose="02010803020104030203" pitchFamily="2" charset="-79"/>
              </a:rPr>
              <a:t>?</a:t>
            </a:r>
            <a:endParaRPr lang="en-IN" sz="7200" dirty="0">
              <a:solidFill>
                <a:schemeClr val="tx2"/>
              </a:solidFill>
              <a:latin typeface="Aharoni" panose="02010803020104030203" pitchFamily="2" charset="-79"/>
              <a:cs typeface="Aharoni" panose="02010803020104030203" pitchFamily="2" charset="-79"/>
            </a:endParaRPr>
          </a:p>
        </p:txBody>
      </p:sp>
      <p:pic>
        <p:nvPicPr>
          <p:cNvPr id="6" name="Picture 5" descr="A bird drinking from a can&#10;&#10;Description automatically generated">
            <a:extLst>
              <a:ext uri="{FF2B5EF4-FFF2-40B4-BE49-F238E27FC236}">
                <a16:creationId xmlns:a16="http://schemas.microsoft.com/office/drawing/2014/main" id="{623373B6-4C74-23FD-0666-7DD25421D4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24" y="2030560"/>
            <a:ext cx="2468688" cy="3779809"/>
          </a:xfrm>
          <a:prstGeom prst="rect">
            <a:avLst/>
          </a:prstGeom>
        </p:spPr>
      </p:pic>
      <p:pic>
        <p:nvPicPr>
          <p:cNvPr id="8" name="Picture 7" descr="A hand holding a yellow cup&#10;&#10;Description automatically generated">
            <a:extLst>
              <a:ext uri="{FF2B5EF4-FFF2-40B4-BE49-F238E27FC236}">
                <a16:creationId xmlns:a16="http://schemas.microsoft.com/office/drawing/2014/main" id="{2A5A4AA6-4B00-384E-D12D-706281C6D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037" y="3549582"/>
            <a:ext cx="4049899" cy="2260787"/>
          </a:xfrm>
          <a:prstGeom prst="rect">
            <a:avLst/>
          </a:prstGeom>
        </p:spPr>
      </p:pic>
      <p:sp>
        <p:nvSpPr>
          <p:cNvPr id="9" name="TextBox 8">
            <a:extLst>
              <a:ext uri="{FF2B5EF4-FFF2-40B4-BE49-F238E27FC236}">
                <a16:creationId xmlns:a16="http://schemas.microsoft.com/office/drawing/2014/main" id="{B3F67379-1C2D-3A9D-7FE3-FC27590DB2D2}"/>
              </a:ext>
            </a:extLst>
          </p:cNvPr>
          <p:cNvSpPr txBox="1"/>
          <p:nvPr/>
        </p:nvSpPr>
        <p:spPr>
          <a:xfrm>
            <a:off x="4007280" y="2400437"/>
            <a:ext cx="2608731" cy="738664"/>
          </a:xfrm>
          <a:prstGeom prst="rect">
            <a:avLst/>
          </a:prstGeom>
          <a:noFill/>
        </p:spPr>
        <p:txBody>
          <a:bodyPr wrap="square" rtlCol="0">
            <a:spAutoFit/>
          </a:bodyPr>
          <a:lstStyle/>
          <a:p>
            <a:r>
              <a:rPr lang="en-IN" sz="1400" dirty="0">
                <a:solidFill>
                  <a:schemeClr val="tx2"/>
                </a:solidFill>
                <a:latin typeface="Circular Std Book" panose="020B0604020101020102" pitchFamily="34" charset="0"/>
                <a:cs typeface="Circular Std Book" panose="020B0604020101020102" pitchFamily="34" charset="0"/>
              </a:rPr>
              <a:t>It’s alright to drink Alcohol but one should do so while being aware of its effects.</a:t>
            </a:r>
          </a:p>
        </p:txBody>
      </p:sp>
      <p:sp>
        <p:nvSpPr>
          <p:cNvPr id="10" name="Rectangle 9">
            <a:extLst>
              <a:ext uri="{FF2B5EF4-FFF2-40B4-BE49-F238E27FC236}">
                <a16:creationId xmlns:a16="http://schemas.microsoft.com/office/drawing/2014/main" id="{39F36B1E-123C-459A-E5F7-ADD5C625AE95}"/>
              </a:ext>
            </a:extLst>
          </p:cNvPr>
          <p:cNvSpPr/>
          <p:nvPr/>
        </p:nvSpPr>
        <p:spPr>
          <a:xfrm>
            <a:off x="3902352" y="2275139"/>
            <a:ext cx="2895601" cy="944646"/>
          </a:xfrm>
          <a:prstGeom prst="rect">
            <a:avLst/>
          </a:prstGeom>
          <a:no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E1A1780-93CF-A488-2694-85BFCA8C1DCA}"/>
              </a:ext>
            </a:extLst>
          </p:cNvPr>
          <p:cNvSpPr txBox="1"/>
          <p:nvPr/>
        </p:nvSpPr>
        <p:spPr>
          <a:xfrm>
            <a:off x="6415600" y="1918446"/>
            <a:ext cx="681317" cy="769441"/>
          </a:xfrm>
          <a:prstGeom prst="rect">
            <a:avLst/>
          </a:prstGeom>
          <a:noFill/>
        </p:spPr>
        <p:txBody>
          <a:bodyPr wrap="square" rtlCol="0">
            <a:spAutoFit/>
          </a:bodyPr>
          <a:lstStyle/>
          <a:p>
            <a:r>
              <a:rPr lang="en-IN" sz="4400" dirty="0">
                <a:solidFill>
                  <a:schemeClr val="tx2"/>
                </a:solidFill>
                <a:latin typeface="07LightNovelPOP" panose="02000800000000000000" pitchFamily="50" charset="-128"/>
                <a:ea typeface="07LightNovelPOP" panose="02000800000000000000" pitchFamily="50" charset="-128"/>
              </a:rPr>
              <a:t>!</a:t>
            </a:r>
          </a:p>
        </p:txBody>
      </p:sp>
      <p:sp>
        <p:nvSpPr>
          <p:cNvPr id="12" name="TextBox 11">
            <a:extLst>
              <a:ext uri="{FF2B5EF4-FFF2-40B4-BE49-F238E27FC236}">
                <a16:creationId xmlns:a16="http://schemas.microsoft.com/office/drawing/2014/main" id="{5A94BDA7-B2E3-CA26-8B8C-77BB7B580C81}"/>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3</a:t>
            </a:r>
            <a:endParaRPr lang="en-IN" dirty="0">
              <a:solidFill>
                <a:schemeClr val="tx2"/>
              </a:solidFill>
              <a:latin typeface="Circular Std Black" panose="020B0A04020101010102" pitchFamily="34" charset="0"/>
              <a:cs typeface="Circular Std Black" panose="020B0A04020101010102" pitchFamily="34" charset="0"/>
            </a:endParaRPr>
          </a:p>
        </p:txBody>
      </p:sp>
      <p:sp>
        <p:nvSpPr>
          <p:cNvPr id="7" name="Subtitle 3">
            <a:extLst>
              <a:ext uri="{FF2B5EF4-FFF2-40B4-BE49-F238E27FC236}">
                <a16:creationId xmlns:a16="http://schemas.microsoft.com/office/drawing/2014/main" id="{8F64D585-4672-2BF3-863F-4FDC16252A34}"/>
              </a:ext>
            </a:extLst>
          </p:cNvPr>
          <p:cNvSpPr txBox="1">
            <a:spLocks/>
          </p:cNvSpPr>
          <p:nvPr/>
        </p:nvSpPr>
        <p:spPr>
          <a:xfrm>
            <a:off x="725432" y="1453468"/>
            <a:ext cx="5890579" cy="8504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IN" sz="1800">
                <a:solidFill>
                  <a:schemeClr val="tx2"/>
                </a:solidFill>
                <a:latin typeface="Circular Std Medium" panose="020B0604020101010102" pitchFamily="34" charset="0"/>
                <a:cs typeface="Circular Std Medium" panose="020B0604020101010102" pitchFamily="34" charset="0"/>
              </a:rPr>
              <a:t>I</a:t>
            </a:r>
            <a:r>
              <a:rPr lang="en" sz="1800">
                <a:solidFill>
                  <a:schemeClr val="tx2"/>
                </a:solidFill>
                <a:latin typeface="Circular Std Medium" panose="020B0604020101010102" pitchFamily="34" charset="0"/>
                <a:cs typeface="Circular Std Medium" panose="020B0604020101010102" pitchFamily="34" charset="0"/>
              </a:rPr>
              <a:t>s this you every </a:t>
            </a:r>
            <a:r>
              <a:rPr lang="en-IN" sz="1800">
                <a:solidFill>
                  <a:schemeClr val="tx2"/>
                </a:solidFill>
                <a:latin typeface="Circular Std Medium" panose="020B0604020101010102" pitchFamily="34" charset="0"/>
                <a:cs typeface="Circular Std Medium" panose="020B0604020101010102" pitchFamily="34" charset="0"/>
              </a:rPr>
              <a:t>F</a:t>
            </a:r>
            <a:r>
              <a:rPr lang="en" sz="1800">
                <a:solidFill>
                  <a:schemeClr val="tx2"/>
                </a:solidFill>
                <a:latin typeface="Circular Std Medium" panose="020B0604020101010102" pitchFamily="34" charset="0"/>
                <a:cs typeface="Circular Std Medium" panose="020B0604020101010102" pitchFamily="34" charset="0"/>
              </a:rPr>
              <a:t>riday night ?</a:t>
            </a:r>
            <a:endParaRPr lang="en-IN" sz="1800" dirty="0">
              <a:solidFill>
                <a:schemeClr val="tx2"/>
              </a:solidFill>
              <a:latin typeface="Circular Std Book" panose="020B0604020101020102" pitchFamily="34" charset="0"/>
              <a:cs typeface="Circular Std Book" panose="020B0604020101020102" pitchFamily="34" charset="0"/>
            </a:endParaRPr>
          </a:p>
        </p:txBody>
      </p:sp>
    </p:spTree>
    <p:extLst>
      <p:ext uri="{BB962C8B-B14F-4D97-AF65-F5344CB8AC3E}">
        <p14:creationId xmlns:p14="http://schemas.microsoft.com/office/powerpoint/2010/main" val="50384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B4E4EE14-9570-2BE6-60FE-C4215CE83ED9}"/>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61AF1EB8-E740-154D-C6FE-7ECBA44E127F}"/>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FE67878F-BFD8-790E-D543-7645B9BFE67D}"/>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4</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D92D012B-2954-6160-44E5-6C674846B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sp>
        <p:nvSpPr>
          <p:cNvPr id="6" name="Google Shape;159;p29">
            <a:extLst>
              <a:ext uri="{FF2B5EF4-FFF2-40B4-BE49-F238E27FC236}">
                <a16:creationId xmlns:a16="http://schemas.microsoft.com/office/drawing/2014/main" id="{4AB55398-16D3-5F43-5D05-83830BF0F2B9}"/>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Introduction</a:t>
            </a:r>
            <a:endParaRPr lang="en-IN" sz="7200" dirty="0">
              <a:solidFill>
                <a:schemeClr val="tx2"/>
              </a:solidFill>
              <a:latin typeface="Aharoni" panose="02010803020104030203" pitchFamily="2" charset="-79"/>
              <a:cs typeface="Aharoni" panose="02010803020104030203" pitchFamily="2" charset="-79"/>
            </a:endParaRPr>
          </a:p>
        </p:txBody>
      </p:sp>
      <p:sp>
        <p:nvSpPr>
          <p:cNvPr id="9" name="Subtitle 3">
            <a:extLst>
              <a:ext uri="{FF2B5EF4-FFF2-40B4-BE49-F238E27FC236}">
                <a16:creationId xmlns:a16="http://schemas.microsoft.com/office/drawing/2014/main" id="{C8F789BA-94F2-9307-1A8D-1C75B49D0B53}"/>
              </a:ext>
            </a:extLst>
          </p:cNvPr>
          <p:cNvSpPr>
            <a:spLocks noGrp="1"/>
          </p:cNvSpPr>
          <p:nvPr>
            <p:ph type="subTitle" idx="1"/>
          </p:nvPr>
        </p:nvSpPr>
        <p:spPr>
          <a:xfrm>
            <a:off x="725432" y="1453467"/>
            <a:ext cx="5370568" cy="1271803"/>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The “</a:t>
            </a:r>
            <a:r>
              <a:rPr lang="en-US" sz="1800" b="0" dirty="0">
                <a:solidFill>
                  <a:schemeClr val="tx2"/>
                </a:solidFill>
                <a:effectLst/>
                <a:latin typeface="Circular Std Bold Italic" panose="020B0804020101010102" pitchFamily="34" charset="0"/>
                <a:cs typeface="Circular Std Bold Italic" panose="020B0804020101010102" pitchFamily="34" charset="0"/>
              </a:rPr>
              <a:t>Harmony Hope Foundation</a:t>
            </a:r>
            <a:r>
              <a:rPr lang="en-US" sz="1800" b="0" i="0" dirty="0">
                <a:solidFill>
                  <a:schemeClr val="tx2"/>
                </a:solidFill>
                <a:effectLst/>
                <a:latin typeface="Circular Std Medium" panose="020B0604020101010102" pitchFamily="34" charset="0"/>
                <a:cs typeface="Circular Std Medium" panose="020B0604020101010102" pitchFamily="34" charset="0"/>
              </a:rPr>
              <a:t>”, a non-profit organization, aims to raise awareness about the risks associated with alcohol consumption and the related health conditions.</a:t>
            </a:r>
            <a:endParaRPr lang="en-IN" sz="1800" dirty="0">
              <a:solidFill>
                <a:schemeClr val="tx2"/>
              </a:solidFill>
              <a:latin typeface="Circular Std Medium" panose="020B0604020101010102" pitchFamily="34" charset="0"/>
              <a:cs typeface="Circular Std Medium" panose="020B0604020101010102" pitchFamily="34" charset="0"/>
            </a:endParaRPr>
          </a:p>
        </p:txBody>
      </p:sp>
      <p:sp>
        <p:nvSpPr>
          <p:cNvPr id="10" name="Subtitle 3">
            <a:extLst>
              <a:ext uri="{FF2B5EF4-FFF2-40B4-BE49-F238E27FC236}">
                <a16:creationId xmlns:a16="http://schemas.microsoft.com/office/drawing/2014/main" id="{B47DE10A-D6C3-67D8-D945-FA09B53C1F46}"/>
              </a:ext>
            </a:extLst>
          </p:cNvPr>
          <p:cNvSpPr txBox="1">
            <a:spLocks/>
          </p:cNvSpPr>
          <p:nvPr/>
        </p:nvSpPr>
        <p:spPr>
          <a:xfrm>
            <a:off x="738467" y="4740027"/>
            <a:ext cx="5370568" cy="16169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600" u="sng" dirty="0">
                <a:solidFill>
                  <a:schemeClr val="tx2"/>
                </a:solidFill>
                <a:latin typeface="Circular Std Medium" panose="020B0604020101010102" pitchFamily="34" charset="0"/>
                <a:cs typeface="Circular Std Medium" panose="020B0604020101010102" pitchFamily="34" charset="0"/>
              </a:rPr>
              <a:t>Data Source: </a:t>
            </a:r>
          </a:p>
          <a:p>
            <a:pPr algn="just">
              <a:lnSpc>
                <a:spcPct val="100000"/>
              </a:lnSpc>
            </a:pPr>
            <a:r>
              <a:rPr lang="en-US" sz="1600" dirty="0">
                <a:solidFill>
                  <a:schemeClr val="tx2"/>
                </a:solidFill>
                <a:latin typeface="Circular Std Medium" panose="020B0604020101010102" pitchFamily="34" charset="0"/>
                <a:cs typeface="Circular Std Medium" panose="020B0604020101010102" pitchFamily="34" charset="0"/>
              </a:rPr>
              <a:t>Centers for Disease Control and Prevention (CDC) is  USA’s leading science-based, data-driven, service organization that protects the public’s health.</a:t>
            </a:r>
          </a:p>
        </p:txBody>
      </p:sp>
      <p:sp>
        <p:nvSpPr>
          <p:cNvPr id="11" name="Subtitle 3">
            <a:extLst>
              <a:ext uri="{FF2B5EF4-FFF2-40B4-BE49-F238E27FC236}">
                <a16:creationId xmlns:a16="http://schemas.microsoft.com/office/drawing/2014/main" id="{44E659A7-9F8B-C031-B467-45A1241A24B1}"/>
              </a:ext>
            </a:extLst>
          </p:cNvPr>
          <p:cNvSpPr txBox="1">
            <a:spLocks/>
          </p:cNvSpPr>
          <p:nvPr/>
        </p:nvSpPr>
        <p:spPr>
          <a:xfrm>
            <a:off x="725432" y="2886129"/>
            <a:ext cx="5370568" cy="16169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800" dirty="0">
                <a:solidFill>
                  <a:schemeClr val="tx2"/>
                </a:solidFill>
                <a:latin typeface="Circular Std Medium" panose="020B0604020101010102" pitchFamily="34" charset="0"/>
                <a:cs typeface="Circular Std Medium" panose="020B0604020101010102" pitchFamily="34" charset="0"/>
              </a:rPr>
              <a:t>The Harmony Hope Foundation is dedicated to conducting an in-depth analysis of alcohol consumption patterns across various age groups and geographical locations to strategically deploy targeted awareness campaigns.</a:t>
            </a:r>
          </a:p>
        </p:txBody>
      </p:sp>
      <p:pic>
        <p:nvPicPr>
          <p:cNvPr id="13" name="Picture 12" descr="A white dove with a black background&#10;&#10;Description automatically generated">
            <a:extLst>
              <a:ext uri="{FF2B5EF4-FFF2-40B4-BE49-F238E27FC236}">
                <a16:creationId xmlns:a16="http://schemas.microsoft.com/office/drawing/2014/main" id="{B6FEA642-0908-CE90-D00F-E665F2ABE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77904">
            <a:off x="6839909" y="1935342"/>
            <a:ext cx="3521314" cy="2475370"/>
          </a:xfrm>
          <a:prstGeom prst="rect">
            <a:avLst/>
          </a:prstGeom>
        </p:spPr>
      </p:pic>
    </p:spTree>
    <p:extLst>
      <p:ext uri="{BB962C8B-B14F-4D97-AF65-F5344CB8AC3E}">
        <p14:creationId xmlns:p14="http://schemas.microsoft.com/office/powerpoint/2010/main" val="259904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7</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8D172CA-BE0F-CD89-1C2E-AEEDC8AEE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444" y="1575241"/>
            <a:ext cx="6325622" cy="3729064"/>
          </a:xfrm>
          <a:prstGeom prst="rect">
            <a:avLst/>
          </a:prstGeom>
        </p:spPr>
      </p:pic>
      <p:sp>
        <p:nvSpPr>
          <p:cNvPr id="2" name="Google Shape;159;p29">
            <a:extLst>
              <a:ext uri="{FF2B5EF4-FFF2-40B4-BE49-F238E27FC236}">
                <a16:creationId xmlns:a16="http://schemas.microsoft.com/office/drawing/2014/main" id="{01FD4467-67CC-85EC-EBE6-2CD4498767BC}"/>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Uncleaning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4BB20A40-CF09-ECB4-E371-18A076FDF0F7}"/>
              </a:ext>
            </a:extLst>
          </p:cNvPr>
          <p:cNvSpPr>
            <a:spLocks noGrp="1"/>
          </p:cNvSpPr>
          <p:nvPr>
            <p:ph type="subTitle" idx="1"/>
          </p:nvPr>
        </p:nvSpPr>
        <p:spPr>
          <a:xfrm>
            <a:off x="725432" y="1575241"/>
            <a:ext cx="3703546" cy="4302899"/>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Missing Values</a:t>
            </a:r>
          </a:p>
          <a:p>
            <a:pPr algn="just">
              <a:lnSpc>
                <a:spcPct val="100000"/>
              </a:lnSpc>
            </a:pPr>
            <a:endParaRPr lang="en-US" sz="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just">
              <a:lnSpc>
                <a:spcPct val="100000"/>
              </a:lnSpc>
              <a:buSzPct val="110000"/>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Create RANDOM() field using New Calculated field</a:t>
            </a:r>
          </a:p>
          <a:p>
            <a:pPr marL="285750" indent="-285750" algn="just">
              <a:lnSpc>
                <a:spcPct val="100000"/>
              </a:lnSpc>
              <a:buSzPct val="110000"/>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Create a new calculated field using IF [Random] &lt; 0.2 THEN NULL ELSE [Your Field] END (if we want threshold as 20%)</a:t>
            </a:r>
          </a:p>
          <a:p>
            <a:pPr marL="285750" indent="-285750" algn="just">
              <a:lnSpc>
                <a:spcPct val="100000"/>
              </a:lnSpc>
              <a:buSzPct val="110000"/>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Delete the old column</a:t>
            </a:r>
          </a:p>
          <a:p>
            <a:pPr marL="285750" indent="-285750" algn="just">
              <a:lnSpc>
                <a:spcPct val="100000"/>
              </a:lnSpc>
              <a:buSzPct val="110000"/>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Rename the new column with the old column's name</a:t>
            </a:r>
          </a:p>
          <a:p>
            <a:pPr marL="285750" indent="-285750" algn="just">
              <a:lnSpc>
                <a:spcPct val="100000"/>
              </a:lnSpc>
              <a:buSzPct val="110000"/>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Delete the RANDOM field</a:t>
            </a:r>
          </a:p>
        </p:txBody>
      </p:sp>
    </p:spTree>
    <p:extLst>
      <p:ext uri="{BB962C8B-B14F-4D97-AF65-F5344CB8AC3E}">
        <p14:creationId xmlns:p14="http://schemas.microsoft.com/office/powerpoint/2010/main" val="415408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8</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2ADBEA8-ED35-6FC8-0268-257685558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889" y="1575241"/>
            <a:ext cx="5504169" cy="3530976"/>
          </a:xfrm>
          <a:prstGeom prst="rect">
            <a:avLst/>
          </a:prstGeom>
        </p:spPr>
      </p:pic>
      <p:sp>
        <p:nvSpPr>
          <p:cNvPr id="2" name="Google Shape;159;p29">
            <a:extLst>
              <a:ext uri="{FF2B5EF4-FFF2-40B4-BE49-F238E27FC236}">
                <a16:creationId xmlns:a16="http://schemas.microsoft.com/office/drawing/2014/main" id="{B8245F8D-71D5-9C38-3270-75C1E2C9C993}"/>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Uncleaning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C8D763AF-F353-B041-BCFD-AB365DF3334E}"/>
              </a:ext>
            </a:extLst>
          </p:cNvPr>
          <p:cNvSpPr>
            <a:spLocks noGrp="1"/>
          </p:cNvSpPr>
          <p:nvPr>
            <p:ph type="subTitle" idx="1"/>
          </p:nvPr>
        </p:nvSpPr>
        <p:spPr>
          <a:xfrm>
            <a:off x="725432" y="1575241"/>
            <a:ext cx="3703546" cy="5069811"/>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Incorrect Values</a:t>
            </a:r>
          </a:p>
          <a:p>
            <a:pPr algn="just">
              <a:lnSpc>
                <a:spcPct val="100000"/>
              </a:lnSpc>
            </a:pPr>
            <a:endParaRPr lang="en-US" sz="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Create a new calculated field using</a:t>
            </a: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IF RANDOM() &lt;= 0.1 AND [LocationDesc-1] = 'United States' THEN IF RANDOM() &lt;= 0.5 THEN 'Australia' ELSE 'Canada' END ELSE[LocationDesc-1] END</a:t>
            </a: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Delete the old column</a:t>
            </a: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Rename the new column with the old column's name</a:t>
            </a: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Delete the RANDOM field</a:t>
            </a:r>
          </a:p>
          <a:p>
            <a:pPr algn="just">
              <a:lnSpc>
                <a:spcPct val="100000"/>
              </a:lnSpc>
            </a:pP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Tree>
    <p:extLst>
      <p:ext uri="{BB962C8B-B14F-4D97-AF65-F5344CB8AC3E}">
        <p14:creationId xmlns:p14="http://schemas.microsoft.com/office/powerpoint/2010/main" val="18873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9</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5ABAE1D-FE2A-BF09-A58E-869DB733FF56}"/>
              </a:ext>
            </a:extLst>
          </p:cNvPr>
          <p:cNvPicPr>
            <a:picLocks noChangeAspect="1"/>
          </p:cNvPicPr>
          <p:nvPr/>
        </p:nvPicPr>
        <p:blipFill rotWithShape="1">
          <a:blip r:embed="rId4">
            <a:extLst>
              <a:ext uri="{28A0092B-C50C-407E-A947-70E740481C1C}">
                <a14:useLocalDpi xmlns:a14="http://schemas.microsoft.com/office/drawing/2010/main" val="0"/>
              </a:ext>
            </a:extLst>
          </a:blip>
          <a:srcRect r="19219"/>
          <a:stretch/>
        </p:blipFill>
        <p:spPr>
          <a:xfrm>
            <a:off x="4885510" y="1575242"/>
            <a:ext cx="5434148" cy="3718311"/>
          </a:xfrm>
          <a:prstGeom prst="rect">
            <a:avLst/>
          </a:prstGeom>
        </p:spPr>
      </p:pic>
      <p:sp>
        <p:nvSpPr>
          <p:cNvPr id="2" name="Google Shape;159;p29">
            <a:extLst>
              <a:ext uri="{FF2B5EF4-FFF2-40B4-BE49-F238E27FC236}">
                <a16:creationId xmlns:a16="http://schemas.microsoft.com/office/drawing/2014/main" id="{E813DCF7-AA8B-282F-9371-F987BA21DFA0}"/>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Uncleaning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AAA48238-0A4B-0C4D-381C-DBD47F0129B3}"/>
              </a:ext>
            </a:extLst>
          </p:cNvPr>
          <p:cNvSpPr>
            <a:spLocks noGrp="1"/>
          </p:cNvSpPr>
          <p:nvPr>
            <p:ph type="subTitle" idx="1"/>
          </p:nvPr>
        </p:nvSpPr>
        <p:spPr>
          <a:xfrm>
            <a:off x="725432" y="1575242"/>
            <a:ext cx="3703546" cy="1474520"/>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Duplicate Entries</a:t>
            </a:r>
          </a:p>
          <a:p>
            <a:pPr algn="just">
              <a:lnSpc>
                <a:spcPct val="100000"/>
              </a:lnSpc>
            </a:pPr>
            <a:endParaRPr lang="en-US" sz="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Select the column, click on the 3 dots and select ‘Duplicate Field’</a:t>
            </a:r>
          </a:p>
          <a:p>
            <a:pPr marL="285750" indent="-285750" algn="just">
              <a:lnSpc>
                <a:spcPct val="100000"/>
              </a:lnSpc>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This will give you a redundant field</a:t>
            </a:r>
            <a:endParaRPr lang="en-US" sz="1400" b="0" i="0" dirty="0">
              <a:solidFill>
                <a:schemeClr val="tx2"/>
              </a:solidFill>
              <a:effectLst/>
              <a:latin typeface="Circular Std Medium" panose="020B0604020101010102" pitchFamily="34" charset="0"/>
              <a:cs typeface="Circular Std Medium" panose="020B0604020101010102" pitchFamily="34" charset="0"/>
            </a:endParaRPr>
          </a:p>
          <a:p>
            <a:pPr algn="just">
              <a:lnSpc>
                <a:spcPct val="100000"/>
              </a:lnSpc>
            </a:pP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
        <p:nvSpPr>
          <p:cNvPr id="8" name="Rectangle 7">
            <a:extLst>
              <a:ext uri="{FF2B5EF4-FFF2-40B4-BE49-F238E27FC236}">
                <a16:creationId xmlns:a16="http://schemas.microsoft.com/office/drawing/2014/main" id="{2DA29BFB-957C-EFA6-E5FB-419CAD77987B}"/>
              </a:ext>
            </a:extLst>
          </p:cNvPr>
          <p:cNvSpPr/>
          <p:nvPr/>
        </p:nvSpPr>
        <p:spPr>
          <a:xfrm>
            <a:off x="6878363" y="1863634"/>
            <a:ext cx="1055146" cy="40059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3385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9D71B5BD-D6D9-CEFD-9BE5-E16517FFE0DF}"/>
            </a:ext>
          </a:extLst>
        </p:cNvPr>
        <p:cNvGrpSpPr/>
        <p:nvPr/>
      </p:nvGrpSpPr>
      <p:grpSpPr>
        <a:xfrm>
          <a:off x="0" y="0"/>
          <a:ext cx="0" cy="0"/>
          <a:chOff x="0" y="0"/>
          <a:chExt cx="0" cy="0"/>
        </a:xfrm>
      </p:grpSpPr>
      <p:sp>
        <p:nvSpPr>
          <p:cNvPr id="169" name="Google Shape;158;p29">
            <a:extLst>
              <a:ext uri="{FF2B5EF4-FFF2-40B4-BE49-F238E27FC236}">
                <a16:creationId xmlns:a16="http://schemas.microsoft.com/office/drawing/2014/main" id="{ECFA587A-C58D-8A51-511B-2868C73E75D7}"/>
              </a:ext>
            </a:extLst>
          </p:cNvPr>
          <p:cNvSpPr/>
          <p:nvPr/>
        </p:nvSpPr>
        <p:spPr>
          <a:xfrm rot="18219451">
            <a:off x="8215692" y="-1069220"/>
            <a:ext cx="4707791" cy="360892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121900" tIns="121900" rIns="121900" bIns="121900" anchor="ctr" anchorCtr="0">
            <a:noAutofit/>
          </a:bodyPr>
          <a:lstStyle/>
          <a:p>
            <a:endParaRPr sz="2400"/>
          </a:p>
        </p:txBody>
      </p:sp>
      <p:sp>
        <p:nvSpPr>
          <p:cNvPr id="168" name="TextBox 167">
            <a:extLst>
              <a:ext uri="{FF2B5EF4-FFF2-40B4-BE49-F238E27FC236}">
                <a16:creationId xmlns:a16="http://schemas.microsoft.com/office/drawing/2014/main" id="{BD96B075-42CC-418C-A6C4-0269E30EFA78}"/>
              </a:ext>
            </a:extLst>
          </p:cNvPr>
          <p:cNvSpPr txBox="1"/>
          <p:nvPr/>
        </p:nvSpPr>
        <p:spPr>
          <a:xfrm>
            <a:off x="5313636" y="6357016"/>
            <a:ext cx="1564727" cy="369332"/>
          </a:xfrm>
          <a:prstGeom prst="rect">
            <a:avLst/>
          </a:prstGeom>
          <a:noFill/>
        </p:spPr>
        <p:txBody>
          <a:bodyPr wrap="square" rtlCol="0">
            <a:spAutoFit/>
          </a:bodyPr>
          <a:lstStyle/>
          <a:p>
            <a:pPr algn="ctr"/>
            <a:r>
              <a:rPr lang="en-US" dirty="0">
                <a:solidFill>
                  <a:schemeClr val="tx2"/>
                </a:solidFill>
                <a:latin typeface="Circular Std Black" panose="020B0A04020101010102" pitchFamily="34" charset="0"/>
                <a:cs typeface="Circular Std Black" panose="020B0A04020101010102" pitchFamily="34" charset="0"/>
              </a:rPr>
              <a:t>10</a:t>
            </a:r>
            <a:endParaRPr lang="en-IN" dirty="0">
              <a:solidFill>
                <a:schemeClr val="tx2"/>
              </a:solidFill>
              <a:latin typeface="Circular Std Black" panose="020B0A04020101010102" pitchFamily="34" charset="0"/>
              <a:cs typeface="Circular Std Black" panose="020B0A04020101010102" pitchFamily="34" charset="0"/>
            </a:endParaRPr>
          </a:p>
        </p:txBody>
      </p:sp>
      <p:pic>
        <p:nvPicPr>
          <p:cNvPr id="172" name="Picture 171">
            <a:extLst>
              <a:ext uri="{FF2B5EF4-FFF2-40B4-BE49-F238E27FC236}">
                <a16:creationId xmlns:a16="http://schemas.microsoft.com/office/drawing/2014/main" id="{AFF7327B-D13F-4552-96C9-215D8651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0360" y="5471160"/>
            <a:ext cx="929640" cy="929640"/>
          </a:xfrm>
          <a:prstGeom prst="rect">
            <a:avLst/>
          </a:prstGeom>
        </p:spPr>
      </p:pic>
      <p:pic>
        <p:nvPicPr>
          <p:cNvPr id="4" name="Picture 3" descr="A screenshot of a computer">
            <a:extLst>
              <a:ext uri="{FF2B5EF4-FFF2-40B4-BE49-F238E27FC236}">
                <a16:creationId xmlns:a16="http://schemas.microsoft.com/office/drawing/2014/main" id="{8B9DDF1A-08FC-FBA6-3F5A-FEC09940C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490" y="1575242"/>
            <a:ext cx="5690097" cy="3491335"/>
          </a:xfrm>
          <a:prstGeom prst="rect">
            <a:avLst/>
          </a:prstGeom>
        </p:spPr>
      </p:pic>
      <p:sp>
        <p:nvSpPr>
          <p:cNvPr id="2" name="Google Shape;159;p29">
            <a:extLst>
              <a:ext uri="{FF2B5EF4-FFF2-40B4-BE49-F238E27FC236}">
                <a16:creationId xmlns:a16="http://schemas.microsoft.com/office/drawing/2014/main" id="{730800CF-3C83-40AA-9083-287B039B68C2}"/>
              </a:ext>
            </a:extLst>
          </p:cNvPr>
          <p:cNvSpPr txBox="1">
            <a:spLocks/>
          </p:cNvSpPr>
          <p:nvPr/>
        </p:nvSpPr>
        <p:spPr>
          <a:xfrm>
            <a:off x="654360" y="735241"/>
            <a:ext cx="7790900" cy="661250"/>
          </a:xfrm>
          <a:prstGeom prst="rect">
            <a:avLst/>
          </a:prstGeom>
        </p:spPr>
        <p:txBody>
          <a:bodyPr spcFirstLastPara="1" vert="horz" wrap="square" lIns="121900" tIns="121900" rIns="121900" bIns="1219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IN" sz="4000" dirty="0">
                <a:solidFill>
                  <a:schemeClr val="tx2"/>
                </a:solidFill>
                <a:latin typeface="Aharoni" panose="02010803020104030203" pitchFamily="2" charset="-79"/>
                <a:cs typeface="Aharoni" panose="02010803020104030203" pitchFamily="2" charset="-79"/>
              </a:rPr>
              <a:t>Data Uncleaning</a:t>
            </a:r>
            <a:endParaRPr lang="en-IN" sz="7200" dirty="0">
              <a:solidFill>
                <a:schemeClr val="tx2"/>
              </a:solidFill>
              <a:latin typeface="Aharoni" panose="02010803020104030203" pitchFamily="2" charset="-79"/>
              <a:cs typeface="Aharoni" panose="02010803020104030203" pitchFamily="2" charset="-79"/>
            </a:endParaRPr>
          </a:p>
        </p:txBody>
      </p:sp>
      <p:sp>
        <p:nvSpPr>
          <p:cNvPr id="7" name="Subtitle 3">
            <a:extLst>
              <a:ext uri="{FF2B5EF4-FFF2-40B4-BE49-F238E27FC236}">
                <a16:creationId xmlns:a16="http://schemas.microsoft.com/office/drawing/2014/main" id="{1CA114C7-B7AF-C5E7-B983-F3A6A2467576}"/>
              </a:ext>
            </a:extLst>
          </p:cNvPr>
          <p:cNvSpPr>
            <a:spLocks noGrp="1"/>
          </p:cNvSpPr>
          <p:nvPr>
            <p:ph type="subTitle" idx="1"/>
          </p:nvPr>
        </p:nvSpPr>
        <p:spPr>
          <a:xfrm>
            <a:off x="725432" y="1575242"/>
            <a:ext cx="3703546" cy="1474520"/>
          </a:xfrm>
        </p:spPr>
        <p:txBody>
          <a:bodyPr>
            <a:noAutofit/>
          </a:bodyPr>
          <a:lstStyle/>
          <a:p>
            <a:pPr algn="just">
              <a:lnSpc>
                <a:spcPct val="100000"/>
              </a:lnSpc>
            </a:pPr>
            <a:r>
              <a:rPr lang="en-US" sz="1800" b="0" i="0" dirty="0">
                <a:solidFill>
                  <a:schemeClr val="tx2"/>
                </a:solidFill>
                <a:effectLst/>
                <a:latin typeface="Circular Std Medium" panose="020B0604020101010102" pitchFamily="34" charset="0"/>
                <a:cs typeface="Circular Std Medium" panose="020B0604020101010102" pitchFamily="34" charset="0"/>
              </a:rPr>
              <a:t>Inconsistent Formats</a:t>
            </a:r>
          </a:p>
          <a:p>
            <a:pPr algn="just">
              <a:lnSpc>
                <a:spcPct val="100000"/>
              </a:lnSpc>
            </a:pPr>
            <a:endParaRPr lang="en-US" sz="800" b="0" i="0" dirty="0">
              <a:solidFill>
                <a:schemeClr val="tx2"/>
              </a:solidFill>
              <a:effectLst/>
              <a:latin typeface="Circular Std Medium" panose="020B0604020101010102" pitchFamily="34" charset="0"/>
              <a:cs typeface="Circular Std Medium" panose="020B0604020101010102" pitchFamily="34" charset="0"/>
            </a:endParaRPr>
          </a:p>
          <a:p>
            <a:pPr marL="285750" indent="-285750" algn="just">
              <a:lnSpc>
                <a:spcPct val="100000"/>
              </a:lnSpc>
              <a:buFont typeface="Circular Std Medium" panose="020B0604020101010102" pitchFamily="34" charset="0"/>
              <a:buChar char="•"/>
            </a:pPr>
            <a:r>
              <a:rPr lang="en-US" sz="1400" b="0" i="0" dirty="0">
                <a:solidFill>
                  <a:schemeClr val="tx2"/>
                </a:solidFill>
                <a:effectLst/>
                <a:latin typeface="Circular Std Medium" panose="020B0604020101010102" pitchFamily="34" charset="0"/>
                <a:cs typeface="Circular Std Medium" panose="020B0604020101010102" pitchFamily="34" charset="0"/>
              </a:rPr>
              <a:t>Column changed ‘</a:t>
            </a:r>
            <a:r>
              <a:rPr lang="en-US" sz="1400" b="0" i="0" dirty="0" err="1">
                <a:solidFill>
                  <a:schemeClr val="tx2"/>
                </a:solidFill>
                <a:effectLst/>
                <a:latin typeface="Circular Std Medium" panose="020B0604020101010102" pitchFamily="34" charset="0"/>
                <a:cs typeface="Circular Std Medium" panose="020B0604020101010102" pitchFamily="34" charset="0"/>
              </a:rPr>
              <a:t>YearStart</a:t>
            </a:r>
            <a:r>
              <a:rPr lang="en-US" sz="1400" b="0" i="0" dirty="0">
                <a:solidFill>
                  <a:schemeClr val="tx2"/>
                </a:solidFill>
                <a:effectLst/>
                <a:latin typeface="Circular Std Medium" panose="020B0604020101010102" pitchFamily="34" charset="0"/>
                <a:cs typeface="Circular Std Medium" panose="020B0604020101010102" pitchFamily="34" charset="0"/>
              </a:rPr>
              <a:t>’</a:t>
            </a:r>
          </a:p>
          <a:p>
            <a:pPr marL="285750" indent="-285750" algn="just">
              <a:lnSpc>
                <a:spcPct val="100000"/>
              </a:lnSpc>
              <a:buFont typeface="Circular Std Medium" panose="020B0604020101010102" pitchFamily="34" charset="0"/>
              <a:buChar char="•"/>
            </a:pPr>
            <a:r>
              <a:rPr lang="en-US" sz="1400" dirty="0">
                <a:solidFill>
                  <a:schemeClr val="tx2"/>
                </a:solidFill>
                <a:latin typeface="Circular Std Medium" panose="020B0604020101010102" pitchFamily="34" charset="0"/>
                <a:cs typeface="Circular Std Medium" panose="020B0604020101010102" pitchFamily="34" charset="0"/>
              </a:rPr>
              <a:t>IF RANDOM() &lt;= 0.2 THEN "2k" + RIGHT(STR([</a:t>
            </a:r>
            <a:r>
              <a:rPr lang="en-US" sz="1400" dirty="0" err="1">
                <a:solidFill>
                  <a:schemeClr val="tx2"/>
                </a:solidFill>
                <a:latin typeface="Circular Std Medium" panose="020B0604020101010102" pitchFamily="34" charset="0"/>
                <a:cs typeface="Circular Std Medium" panose="020B0604020101010102" pitchFamily="34" charset="0"/>
              </a:rPr>
              <a:t>YearStart</a:t>
            </a:r>
            <a:r>
              <a:rPr lang="en-US" sz="1400" dirty="0">
                <a:solidFill>
                  <a:schemeClr val="tx2"/>
                </a:solidFill>
                <a:latin typeface="Circular Std Medium" panose="020B0604020101010102" pitchFamily="34" charset="0"/>
                <a:cs typeface="Circular Std Medium" panose="020B0604020101010102" pitchFamily="34" charset="0"/>
              </a:rPr>
              <a:t>]), 2) ELSE STR([</a:t>
            </a:r>
            <a:r>
              <a:rPr lang="en-US" sz="1400" dirty="0" err="1">
                <a:solidFill>
                  <a:schemeClr val="tx2"/>
                </a:solidFill>
                <a:latin typeface="Circular Std Medium" panose="020B0604020101010102" pitchFamily="34" charset="0"/>
                <a:cs typeface="Circular Std Medium" panose="020B0604020101010102" pitchFamily="34" charset="0"/>
              </a:rPr>
              <a:t>YearStart</a:t>
            </a:r>
            <a:r>
              <a:rPr lang="en-US" sz="1400" dirty="0">
                <a:solidFill>
                  <a:schemeClr val="tx2"/>
                </a:solidFill>
                <a:latin typeface="Circular Std Medium" panose="020B0604020101010102" pitchFamily="34" charset="0"/>
                <a:cs typeface="Circular Std Medium" panose="020B0604020101010102" pitchFamily="34" charset="0"/>
              </a:rPr>
              <a:t>]) END</a:t>
            </a:r>
          </a:p>
          <a:p>
            <a:pPr algn="just">
              <a:lnSpc>
                <a:spcPct val="100000"/>
              </a:lnSpc>
            </a:pPr>
            <a:endParaRPr lang="en-US" sz="1800" b="0" i="0" dirty="0">
              <a:solidFill>
                <a:schemeClr val="tx2"/>
              </a:solidFill>
              <a:effectLst/>
              <a:latin typeface="Circular Std Medium" panose="020B0604020101010102" pitchFamily="34" charset="0"/>
              <a:cs typeface="Circular Std Medium" panose="020B0604020101010102" pitchFamily="34" charset="0"/>
            </a:endParaRPr>
          </a:p>
        </p:txBody>
      </p:sp>
    </p:spTree>
    <p:extLst>
      <p:ext uri="{BB962C8B-B14F-4D97-AF65-F5344CB8AC3E}">
        <p14:creationId xmlns:p14="http://schemas.microsoft.com/office/powerpoint/2010/main" val="3572170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1118</Words>
  <Application>Microsoft Office PowerPoint</Application>
  <PresentationFormat>Widescreen</PresentationFormat>
  <Paragraphs>155</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07LightNovelPOP</vt:lpstr>
      <vt:lpstr>Aharoni</vt:lpstr>
      <vt:lpstr>Aptos ExtraBold</vt:lpstr>
      <vt:lpstr>Arial</vt:lpstr>
      <vt:lpstr>Calibri</vt:lpstr>
      <vt:lpstr>Calibri Light</vt:lpstr>
      <vt:lpstr>Circular Std Black</vt:lpstr>
      <vt:lpstr>Circular Std Bold Italic</vt:lpstr>
      <vt:lpstr>Circular Std Book</vt:lpstr>
      <vt:lpstr>Circular Std Medium</vt:lpstr>
      <vt:lpstr>Office Theme</vt:lpstr>
      <vt:lpstr>Project:  Data Management </vt:lpstr>
      <vt:lpstr>Deliverables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Hush Hush Recruiter</dc:title>
  <dc:creator>Bhalla, Vandit (SRH Hochschule Heidelberg Student)</dc:creator>
  <cp:lastModifiedBy>Bhalla, Vandit (SRH Hochschule Heidelberg Student)</cp:lastModifiedBy>
  <cp:revision>77</cp:revision>
  <dcterms:created xsi:type="dcterms:W3CDTF">2024-02-05T10:56:13Z</dcterms:created>
  <dcterms:modified xsi:type="dcterms:W3CDTF">2024-03-08T11:56:31Z</dcterms:modified>
</cp:coreProperties>
</file>